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55"/>
  </p:notesMasterIdLst>
  <p:sldIdLst>
    <p:sldId id="257" r:id="rId2"/>
    <p:sldId id="290" r:id="rId3"/>
    <p:sldId id="291" r:id="rId4"/>
    <p:sldId id="293"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295" r:id="rId23"/>
    <p:sldId id="259" r:id="rId24"/>
    <p:sldId id="261" r:id="rId25"/>
    <p:sldId id="281" r:id="rId26"/>
    <p:sldId id="313" r:id="rId27"/>
    <p:sldId id="314" r:id="rId28"/>
    <p:sldId id="324" r:id="rId29"/>
    <p:sldId id="330" r:id="rId30"/>
    <p:sldId id="325" r:id="rId31"/>
    <p:sldId id="315" r:id="rId32"/>
    <p:sldId id="316" r:id="rId33"/>
    <p:sldId id="317" r:id="rId34"/>
    <p:sldId id="319" r:id="rId35"/>
    <p:sldId id="320" r:id="rId36"/>
    <p:sldId id="323" r:id="rId37"/>
    <p:sldId id="322" r:id="rId38"/>
    <p:sldId id="318" r:id="rId39"/>
    <p:sldId id="321" r:id="rId40"/>
    <p:sldId id="329" r:id="rId41"/>
    <p:sldId id="326" r:id="rId42"/>
    <p:sldId id="327" r:id="rId43"/>
    <p:sldId id="332" r:id="rId44"/>
    <p:sldId id="331" r:id="rId45"/>
    <p:sldId id="334" r:id="rId46"/>
    <p:sldId id="333" r:id="rId47"/>
    <p:sldId id="335" r:id="rId48"/>
    <p:sldId id="336" r:id="rId49"/>
    <p:sldId id="337" r:id="rId50"/>
    <p:sldId id="338" r:id="rId51"/>
    <p:sldId id="339" r:id="rId52"/>
    <p:sldId id="340" r:id="rId53"/>
    <p:sldId id="289"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32" y="14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7502F5-0B4E-4A9C-ADDB-0B8A62B2270B}" type="datetimeFigureOut">
              <a:rPr lang="en-US" smtClean="0"/>
              <a:pPr/>
              <a:t>2/6/2024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EE2BDF-1D9C-4BF2-8CD7-6771CC03F913}" type="slidenum">
              <a:rPr lang="en-US" smtClean="0"/>
              <a:pPr/>
              <a:t>‹#›</a:t>
            </a:fld>
            <a:endParaRPr lang="en-US"/>
          </a:p>
        </p:txBody>
      </p:sp>
    </p:spTree>
    <p:extLst>
      <p:ext uri="{BB962C8B-B14F-4D97-AF65-F5344CB8AC3E}">
        <p14:creationId xmlns:p14="http://schemas.microsoft.com/office/powerpoint/2010/main" val="4047172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705F755-58B0-4DA1-B50D-4317ADBEE53E}" type="datetime1">
              <a:rPr lang="en-US" smtClean="0"/>
              <a:pPr/>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635EA-1CC1-470F-9E2B-D291FADDE1EF}"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16040B-AB52-496D-ADBB-27245C416DC0}" type="datetime1">
              <a:rPr lang="en-US" smtClean="0"/>
              <a:pPr/>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635EA-1CC1-470F-9E2B-D291FADDE1E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14783F-E542-4AF9-93DB-A921733763B3}" type="datetime1">
              <a:rPr lang="en-US" smtClean="0"/>
              <a:pPr/>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635EA-1CC1-470F-9E2B-D291FADDE1E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9F5B0FF-2553-437E-8766-B523AF924FDB}" type="datetime1">
              <a:rPr lang="en-US" smtClean="0"/>
              <a:pPr/>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635EA-1CC1-470F-9E2B-D291FADDE1EF}"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FAFB79-1A26-4BF6-BF4B-7096325E6BF4}" type="datetime1">
              <a:rPr lang="en-US" smtClean="0"/>
              <a:pPr/>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635EA-1CC1-470F-9E2B-D291FADDE1E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4B6F1E5-C3EC-4015-A7FC-657A5D3507DA}" type="datetime1">
              <a:rPr lang="en-US" smtClean="0"/>
              <a:pPr/>
              <a:t>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0635EA-1CC1-470F-9E2B-D291FADDE1EF}"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DF3928-BD6F-4A85-8464-625EA9436548}" type="datetime1">
              <a:rPr lang="en-US" smtClean="0"/>
              <a:pPr/>
              <a:t>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0635EA-1CC1-470F-9E2B-D291FADDE1EF}"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F9DD419-9CB4-4628-9ED3-629CD8EDD9FB}" type="datetime1">
              <a:rPr lang="en-US" smtClean="0"/>
              <a:pPr/>
              <a:t>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0635EA-1CC1-470F-9E2B-D291FADDE1E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243B39-17B7-456D-83DA-E1FDDD04CF53}" type="datetime1">
              <a:rPr lang="en-US" smtClean="0"/>
              <a:pPr/>
              <a:t>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0635EA-1CC1-470F-9E2B-D291FADDE1E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4FE251-5D6A-4C5F-852E-28657A65985F}" type="datetime1">
              <a:rPr lang="en-US" smtClean="0"/>
              <a:pPr/>
              <a:t>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0635EA-1CC1-470F-9E2B-D291FADDE1E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0E0B9F-B2AA-41BE-A388-AB1FB8D35738}" type="datetime1">
              <a:rPr lang="en-US" smtClean="0"/>
              <a:pPr/>
              <a:t>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0635EA-1CC1-470F-9E2B-D291FADDE1EF}"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DCEC92D-8FC7-4902-B1B4-58AD355DCA87}" type="datetime1">
              <a:rPr lang="en-US" smtClean="0"/>
              <a:pPr/>
              <a:t>2/6/2024</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20635EA-1CC1-470F-9E2B-D291FADDE1E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hf sldNum="0"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lawyerakash91@gmail.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s://www-livelaw-in.nludelhi.remotexs.in/consumer-cases/arbitration-clauses-do-not-bar-consumer-commissions-jurisdiction-ncdrc-allows-complaint-against-jai-prakash-associates-ltd-244907"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www-livelaw-in.nludelhi.remotexs.in/consumer-cases/missing-luggage-from-reserved-train-compartment-rohtak-district-commission-directs-indian-railways-to-pay-rs-25-lakhs-for-negligence-245220"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www.livelaw.in/consumer-cases/railways-not-liable-for-theft-incidents-passengers-must-be-vigilant-mp-state-commission-244547?infinitescroll=1"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www.livelaw.in/consumer-cases/the-late-arrival-of-trains-without-justifiable-reasons-places-liability-on-the-railway-authorities-244106?infinitescroll=1"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s://www.livelaw.in/consumer-cases/bihar-state-commission-awards-additional-remedies-to-passengers-robbed-and-stabbed-on-train-244151"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https://www-livelaw-in.nludelhi.remotexs.in/consumer-cases/south-west-delhi-district-commission-holds-mcdonalds-liable-for-sending-different-meal-of-lower-value-and-failure-to-refund-245233"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s://www-livelaw-in.nludelhi.remotexs.in/consumer-cases/sale-of-medicine-different-from-prescription-thiruvananthapuram-district-commission-holds-stv-medicals-surgicals-liable-245263"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s://www.livelaw.in/consumer-cases/delay-in-construction-and-delivery-of-flat-ncdrc-directs-dk-reality-to-refund-amount-with-interest-243673"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s://www.livelaw.in/consumer-cases/dancing-swing-ride-accident-ncdrc-directs-rizvana-amusement-co-to-pay-rs-35-lakhs-to-complainant-243662"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s://www.livelaw.in/consumer-cases/deficiency-in-hair-treatment-service-an-health-care-service-still-covered-under-amended-consumer-protection-act-delhi-state-commission-244490"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hyperlink" Target="https://www.livelaw.in/consumer-cases/delhi-state-consumer-disputes-redressal-commission-holds-postal-department-liable-for-deficiency-of-service-244486"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hyperlink" Target="https://www.livelaw.in/consumer-cases/unilateral-cancellation-of-ticket-and-denial-of-refund-gurgaon-district-commission-holds-yatra-online-and-british-airways-liable-243656"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hyperlink" Target="https://www.livelaw.in/consumer-cases/kerala-consumer-commission-coaching-institutes-should-not-retain-fees-of-students-leaving-midway-243855" TargetMode="Externa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hyperlink" Target="https://www.livelaw.in/consumer-cases/chandigarh-district-commission-holds-makemytrip-essence-retreat-hotel-and-oyo-rooms-243867?infinitescroll=1"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hyperlink" Target="https://www.livelaw.in/consumer-cases/shimla-district-commission-holds-makemytrip-and-its-relationship-manager-liable-for-retention-of-amount-of-a-cancelled-trip-243967?infinitescroll=1" TargetMode="Externa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hyperlink" Target="https://www.livelaw.in/consumer-cases/chandigarh-district-commission-holds-ajio-and-reliance-retail-liable-for-charging-more-than-the-products-mrp-243965" TargetMode="Externa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hyperlink" Target="https://www.livelaw.in/consumer-cases/bengaluru-consumer-court-holds-restaurant-liable-service-deficiency-chicken-biryani-rice-no-chicken-plea-allowed-243870" TargetMode="Externa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hyperlink" Target="https://www.livelaw.in/consumer-cases/wrongful-denial-of-insurance-claim-east-delhi-district-commission-holds-hdfc-ergo-gen-insurance-co-liable-244550?infinitescroll=1" TargetMode="Externa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hyperlink" Target="https://www.livelaw.in/consumer-cases/cuttack-district-commission-holds-apollo-hospitals-liable-for-non-disclosure-of-estimated-treatment-expenses-244585" TargetMode="Externa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hyperlink" Target="https://www.livelaw.in/consumer-cases/delivery-of-second-hand-iphone-instead-of-new-shimla-district-commission-holds-amazon-and-listed-reseller-liable-for-unfair-trade-practices-244748" TargetMode="Externa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hyperlink" Target="https://www.legitquest.com/case/manu-solanki-8-ors-v-vinayaka-mission-university-formerly-known-as-vinayaka-missions-research-foundation/1a348b" TargetMode="External"/><Relationship Id="rId2" Type="http://schemas.openxmlformats.org/officeDocument/2006/relationships/hyperlink" Target="https://indiankanoon.org/doc/48863630/" TargetMode="External"/><Relationship Id="rId1" Type="http://schemas.openxmlformats.org/officeDocument/2006/relationships/slideLayout" Target="../slideLayouts/slideLayout7.xml"/><Relationship Id="rId4" Type="http://schemas.openxmlformats.org/officeDocument/2006/relationships/hyperlink" Target="https://indiankanoon.org/doc/28032203/"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hyperlink" Target="mailto:lawyerakash91@gmail.co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livelaw.in/law-firms/articles/consumer-protection-act-2019-a-comprehensive-analysis-162922#_ftn6"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4290"/>
            <a:ext cx="9116291" cy="9140964"/>
          </a:xfrm>
          <a:prstGeom prst="rect">
            <a:avLst/>
          </a:prstGeom>
          <a:noFill/>
        </p:spPr>
        <p:txBody>
          <a:bodyPr wrap="square" lIns="91440" tIns="45720" rIns="91440" bIns="45720">
            <a:spAutoFit/>
          </a:bodyPr>
          <a:lstStyle/>
          <a:p>
            <a:pPr algn="ctr"/>
            <a:r>
              <a:rPr lang="en-US" sz="4000" b="1" cap="none" spc="0" dirty="0" smtClean="0">
                <a:ln w="10541" cmpd="sng">
                  <a:solidFill>
                    <a:schemeClr val="accent1">
                      <a:shade val="88000"/>
                      <a:satMod val="110000"/>
                    </a:schemeClr>
                  </a:solidFill>
                  <a:prstDash val="solid"/>
                </a:ln>
                <a:solidFill>
                  <a:srgbClr val="002060"/>
                </a:solidFill>
                <a:effectLst/>
                <a:latin typeface="Times New Roman" pitchFamily="18" charset="0"/>
                <a:cs typeface="Times New Roman" pitchFamily="18" charset="0"/>
              </a:rPr>
              <a:t>Opportunities for Chartered Accountants</a:t>
            </a:r>
          </a:p>
          <a:p>
            <a:pPr algn="ctr"/>
            <a:r>
              <a:rPr lang="en-US" sz="4000" b="1" cap="none" spc="0" dirty="0" smtClean="0">
                <a:ln w="10541" cmpd="sng">
                  <a:solidFill>
                    <a:schemeClr val="accent1">
                      <a:shade val="88000"/>
                      <a:satMod val="110000"/>
                    </a:schemeClr>
                  </a:solidFill>
                  <a:prstDash val="solid"/>
                </a:ln>
                <a:solidFill>
                  <a:srgbClr val="002060"/>
                </a:solidFill>
                <a:effectLst/>
                <a:latin typeface="Times New Roman" pitchFamily="18" charset="0"/>
                <a:cs typeface="Times New Roman" pitchFamily="18" charset="0"/>
              </a:rPr>
              <a:t>Under Consumer Protection Act </a:t>
            </a:r>
          </a:p>
          <a:p>
            <a:pPr algn="ctr"/>
            <a:endParaRPr lang="en-US" sz="40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endParaRPr>
          </a:p>
          <a:p>
            <a:pPr algn="ctr"/>
            <a:r>
              <a:rPr lang="en-US" sz="36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By CS AKASH SHARMA, </a:t>
            </a:r>
            <a:r>
              <a:rPr lang="en-US" sz="3600" b="1" cap="all" dirty="0" err="1"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ADvocate</a:t>
            </a:r>
            <a:endParaRPr lang="en-US" sz="36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endParaRPr>
          </a:p>
          <a:p>
            <a:pPr algn="ctr"/>
            <a:endParaRPr lang="en-US" sz="44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Algerian" pitchFamily="82" charset="0"/>
              <a:cs typeface="Times New Roman" pitchFamily="18" charset="0"/>
            </a:endParaRPr>
          </a:p>
          <a:p>
            <a:pPr algn="ctr"/>
            <a:r>
              <a:rPr lang="en-US" sz="40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Algerian" pitchFamily="82" charset="0"/>
                <a:cs typeface="Times New Roman" pitchFamily="18" charset="0"/>
              </a:rPr>
              <a:t>Chamber of Adv. AKASH SHARMA </a:t>
            </a:r>
          </a:p>
          <a:p>
            <a:pPr algn="ctr">
              <a:lnSpc>
                <a:spcPct val="150000"/>
              </a:lnSpc>
            </a:pPr>
            <a:r>
              <a:rPr lang="en-US" sz="24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Algerian" pitchFamily="82" charset="0"/>
                <a:cs typeface="Times New Roman" pitchFamily="18" charset="0"/>
              </a:rPr>
              <a:t>Advocates &amp; solicitors</a:t>
            </a:r>
          </a:p>
          <a:p>
            <a:pPr algn="ctr">
              <a:lnSpc>
                <a:spcPct val="150000"/>
              </a:lnSpc>
            </a:pPr>
            <a:r>
              <a:rPr lang="en-US" sz="16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9, </a:t>
            </a:r>
            <a:r>
              <a:rPr lang="en-US" sz="1600" b="1" cap="all" dirty="0" err="1"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weston</a:t>
            </a:r>
            <a:r>
              <a:rPr lang="en-US" sz="16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 street, siddha </a:t>
            </a:r>
            <a:r>
              <a:rPr lang="en-US" sz="1600" b="1" cap="all" dirty="0" err="1"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weston</a:t>
            </a:r>
            <a:r>
              <a:rPr lang="en-US" sz="16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 3</a:t>
            </a:r>
            <a:r>
              <a:rPr lang="en-US" sz="1600" b="1" cap="all" baseline="30000"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rd</a:t>
            </a:r>
            <a:r>
              <a:rPr lang="en-US" sz="16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 floor, Suite No. 312, </a:t>
            </a:r>
            <a:r>
              <a:rPr lang="en-US" sz="1600" b="1" cap="all" dirty="0" err="1"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kolkata</a:t>
            </a:r>
            <a:r>
              <a:rPr lang="en-US" sz="16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 700013</a:t>
            </a:r>
            <a:endParaRPr lang="en-US" sz="1600" b="1"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endParaRPr>
          </a:p>
          <a:p>
            <a:pPr algn="ctr">
              <a:lnSpc>
                <a:spcPct val="150000"/>
              </a:lnSpc>
            </a:pPr>
            <a:r>
              <a:rPr lang="en-US" sz="16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E</a:t>
            </a:r>
            <a:r>
              <a:rPr lang="en-US" sz="1600" b="1"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mail</a:t>
            </a:r>
            <a:r>
              <a:rPr lang="en-US" sz="16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 </a:t>
            </a:r>
            <a:r>
              <a:rPr lang="en-US" sz="1600" b="1"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hlinkClick r:id="rId2"/>
              </a:rPr>
              <a:t>lawyerakash91@gmail.com</a:t>
            </a:r>
            <a:endParaRPr lang="en-US" sz="1600" b="1"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endParaRPr>
          </a:p>
          <a:p>
            <a:pPr algn="ctr">
              <a:lnSpc>
                <a:spcPct val="150000"/>
              </a:lnSpc>
            </a:pPr>
            <a:r>
              <a:rPr lang="en-US" sz="16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Phone: 8981216151</a:t>
            </a:r>
            <a:endParaRPr lang="en-US" sz="16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endParaRPr>
          </a:p>
          <a:p>
            <a:pPr algn="ctr"/>
            <a:endParaRPr lang="en-US" sz="1600" b="1" cap="none" spc="0" dirty="0" smtClean="0">
              <a:ln w="10541" cmpd="sng">
                <a:solidFill>
                  <a:schemeClr val="accent1">
                    <a:shade val="88000"/>
                    <a:satMod val="110000"/>
                  </a:schemeClr>
                </a:solidFill>
                <a:prstDash val="solid"/>
              </a:ln>
              <a:solidFill>
                <a:srgbClr val="002060"/>
              </a:solidFill>
              <a:effectLst/>
              <a:latin typeface="Times New Roman" pitchFamily="18" charset="0"/>
              <a:cs typeface="Times New Roman" pitchFamily="18" charset="0"/>
            </a:endParaRPr>
          </a:p>
          <a:p>
            <a:pPr algn="ctr"/>
            <a:endParaRPr lang="en-US" sz="1600" b="1" dirty="0" smtClean="0">
              <a:ln w="10541" cmpd="sng">
                <a:solidFill>
                  <a:schemeClr val="accent1">
                    <a:shade val="88000"/>
                    <a:satMod val="110000"/>
                  </a:schemeClr>
                </a:solidFill>
                <a:prstDash val="solid"/>
              </a:ln>
              <a:solidFill>
                <a:srgbClr val="002060"/>
              </a:solidFill>
              <a:latin typeface="Times New Roman" pitchFamily="18" charset="0"/>
              <a:cs typeface="Times New Roman" pitchFamily="18" charset="0"/>
            </a:endParaRPr>
          </a:p>
          <a:p>
            <a:pPr algn="ctr"/>
            <a:endParaRPr lang="en-US" sz="1600" b="1" cap="none" spc="0" dirty="0" smtClean="0">
              <a:ln w="10541" cmpd="sng">
                <a:solidFill>
                  <a:schemeClr val="accent1">
                    <a:shade val="88000"/>
                    <a:satMod val="110000"/>
                  </a:schemeClr>
                </a:solidFill>
                <a:prstDash val="solid"/>
              </a:ln>
              <a:solidFill>
                <a:srgbClr val="002060"/>
              </a:solidFill>
              <a:effectLst/>
              <a:latin typeface="Times New Roman" pitchFamily="18" charset="0"/>
              <a:cs typeface="Times New Roman" pitchFamily="18" charset="0"/>
            </a:endParaRPr>
          </a:p>
          <a:p>
            <a:pPr algn="ctr"/>
            <a:endParaRPr lang="en-US" sz="1600" b="1" dirty="0" smtClean="0">
              <a:ln w="10541" cmpd="sng">
                <a:solidFill>
                  <a:schemeClr val="accent1">
                    <a:shade val="88000"/>
                    <a:satMod val="110000"/>
                  </a:schemeClr>
                </a:solidFill>
                <a:prstDash val="solid"/>
              </a:ln>
              <a:solidFill>
                <a:srgbClr val="002060"/>
              </a:solidFill>
              <a:latin typeface="Times New Roman" pitchFamily="18" charset="0"/>
              <a:cs typeface="Times New Roman" pitchFamily="18" charset="0"/>
            </a:endParaRPr>
          </a:p>
          <a:p>
            <a:pPr algn="ctr"/>
            <a:endParaRPr lang="en-US" sz="1600" b="1" cap="none" spc="0" dirty="0" smtClean="0">
              <a:ln w="10541" cmpd="sng">
                <a:solidFill>
                  <a:schemeClr val="accent1">
                    <a:shade val="88000"/>
                    <a:satMod val="110000"/>
                  </a:schemeClr>
                </a:solidFill>
                <a:prstDash val="solid"/>
              </a:ln>
              <a:solidFill>
                <a:srgbClr val="002060"/>
              </a:solidFill>
              <a:effectLst/>
              <a:latin typeface="Times New Roman" pitchFamily="18" charset="0"/>
              <a:cs typeface="Times New Roman" pitchFamily="18" charset="0"/>
            </a:endParaRPr>
          </a:p>
          <a:p>
            <a:pPr algn="ctr"/>
            <a:endParaRPr lang="en-US" sz="4000" b="1" dirty="0" smtClean="0">
              <a:ln w="10541" cmpd="sng">
                <a:solidFill>
                  <a:schemeClr val="accent1">
                    <a:shade val="88000"/>
                    <a:satMod val="110000"/>
                  </a:schemeClr>
                </a:solidFill>
                <a:prstDash val="solid"/>
              </a:ln>
              <a:solidFill>
                <a:srgbClr val="002060"/>
              </a:solidFill>
              <a:latin typeface="Times New Roman" pitchFamily="18" charset="0"/>
              <a:cs typeface="Times New Roman" pitchFamily="18" charset="0"/>
            </a:endParaRPr>
          </a:p>
          <a:p>
            <a:pPr algn="ctr"/>
            <a:endParaRPr lang="en-US" sz="4000" b="1" cap="none" spc="0" dirty="0" smtClean="0">
              <a:ln w="10541" cmpd="sng">
                <a:solidFill>
                  <a:schemeClr val="accent1">
                    <a:shade val="88000"/>
                    <a:satMod val="110000"/>
                  </a:schemeClr>
                </a:solidFill>
                <a:prstDash val="solid"/>
              </a:ln>
              <a:solidFill>
                <a:srgbClr val="002060"/>
              </a:solidFill>
              <a:effectLst/>
              <a:latin typeface="Times New Roman" pitchFamily="18" charset="0"/>
              <a:cs typeface="Times New Roman" pitchFamily="18" charset="0"/>
            </a:endParaRPr>
          </a:p>
          <a:p>
            <a:pPr algn="ctr"/>
            <a:endParaRPr lang="en-US" sz="4000" b="1" cap="none" spc="0" dirty="0">
              <a:ln w="10541" cmpd="sng">
                <a:solidFill>
                  <a:schemeClr val="accent1">
                    <a:shade val="88000"/>
                    <a:satMod val="110000"/>
                  </a:schemeClr>
                </a:solidFill>
                <a:prstDash val="solid"/>
              </a:ln>
              <a:solidFill>
                <a:srgbClr val="00206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716756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692696"/>
            <a:ext cx="7200800" cy="5632311"/>
          </a:xfrm>
          <a:prstGeom prst="rect">
            <a:avLst/>
          </a:prstGeom>
        </p:spPr>
        <p:txBody>
          <a:bodyPr wrap="square">
            <a:spAutoFit/>
          </a:bodyPr>
          <a:lstStyle/>
          <a:p>
            <a:pPr marL="285750" indent="-285750" algn="just">
              <a:buFont typeface="Arial" pitchFamily="34" charset="0"/>
              <a:buChar char="•"/>
            </a:pPr>
            <a:r>
              <a:rPr lang="en-IN" sz="2000" dirty="0">
                <a:latin typeface="Times New Roman" pitchFamily="18" charset="0"/>
                <a:cs typeface="Times New Roman" pitchFamily="18" charset="0"/>
              </a:rPr>
              <a:t>If a misleading advertisement is found to be prejudicial to the interest of consumers, then the Central Authority may impose a penalty of up to Rs. 10,00,000/- </a:t>
            </a:r>
            <a:r>
              <a:rPr lang="en-IN" sz="2000" b="1" u="sng" dirty="0" smtClean="0">
                <a:latin typeface="Times New Roman" pitchFamily="18" charset="0"/>
                <a:cs typeface="Times New Roman" pitchFamily="18" charset="0"/>
              </a:rPr>
              <a:t>on </a:t>
            </a:r>
            <a:r>
              <a:rPr lang="en-IN" sz="2000" b="1" u="sng" dirty="0">
                <a:latin typeface="Times New Roman" pitchFamily="18" charset="0"/>
                <a:cs typeface="Times New Roman" pitchFamily="18" charset="0"/>
              </a:rPr>
              <a:t>the endorser</a:t>
            </a:r>
            <a:r>
              <a:rPr lang="en-IN" sz="2000" dirty="0">
                <a:latin typeface="Times New Roman" pitchFamily="18" charset="0"/>
                <a:cs typeface="Times New Roman" pitchFamily="18" charset="0"/>
              </a:rPr>
              <a:t>. The Central Authority can also prohibit the endorser of a misleading advertisement from endorsing that particular product or service for a period of up to 1 (one) year. For every subsequent offence, the fine may extend to Rs. 50,00,000/- </a:t>
            </a:r>
            <a:r>
              <a:rPr lang="en-IN" sz="2000" dirty="0" smtClean="0">
                <a:latin typeface="Times New Roman" pitchFamily="18" charset="0"/>
                <a:cs typeface="Times New Roman" pitchFamily="18" charset="0"/>
              </a:rPr>
              <a:t>and </a:t>
            </a:r>
            <a:r>
              <a:rPr lang="en-IN" sz="2000" dirty="0">
                <a:latin typeface="Times New Roman" pitchFamily="18" charset="0"/>
                <a:cs typeface="Times New Roman" pitchFamily="18" charset="0"/>
              </a:rPr>
              <a:t>the period of prohibition may extend to 3 (three) </a:t>
            </a:r>
            <a:r>
              <a:rPr lang="en-IN" sz="2000" dirty="0" smtClean="0">
                <a:latin typeface="Times New Roman" pitchFamily="18" charset="0"/>
                <a:cs typeface="Times New Roman" pitchFamily="18" charset="0"/>
              </a:rPr>
              <a:t>years. </a:t>
            </a:r>
            <a:r>
              <a:rPr lang="en-IN" sz="2000" dirty="0">
                <a:latin typeface="Times New Roman" pitchFamily="18" charset="0"/>
                <a:cs typeface="Times New Roman" pitchFamily="18" charset="0"/>
              </a:rPr>
              <a:t>However, no endorser shall be liable to a penalty if he has exercised due diligence to verify the veracity of the claims made in the advertisement regarding the product or service being endorsed by </a:t>
            </a:r>
            <a:r>
              <a:rPr lang="en-IN" sz="2000" dirty="0" smtClean="0">
                <a:latin typeface="Times New Roman" pitchFamily="18" charset="0"/>
                <a:cs typeface="Times New Roman" pitchFamily="18" charset="0"/>
              </a:rPr>
              <a:t>him.</a:t>
            </a:r>
            <a:endParaRPr lang="en-IN" sz="2000" dirty="0">
              <a:latin typeface="Times New Roman" pitchFamily="18" charset="0"/>
              <a:cs typeface="Times New Roman" pitchFamily="18" charset="0"/>
            </a:endParaRPr>
          </a:p>
          <a:p>
            <a:pPr algn="just"/>
            <a:endParaRPr lang="en-IN" sz="2000" dirty="0" smtClean="0">
              <a:latin typeface="Times New Roman" pitchFamily="18" charset="0"/>
              <a:cs typeface="Times New Roman" pitchFamily="18" charset="0"/>
            </a:endParaRPr>
          </a:p>
          <a:p>
            <a:pPr marL="285750" indent="-285750" algn="just">
              <a:buFont typeface="Arial" pitchFamily="34" charset="0"/>
              <a:buChar char="•"/>
            </a:pPr>
            <a:r>
              <a:rPr lang="en-IN" sz="2000" dirty="0" smtClean="0">
                <a:latin typeface="Times New Roman" pitchFamily="18" charset="0"/>
                <a:cs typeface="Times New Roman" pitchFamily="18" charset="0"/>
              </a:rPr>
              <a:t>Separately</a:t>
            </a:r>
            <a:r>
              <a:rPr lang="en-IN" sz="2000" dirty="0">
                <a:latin typeface="Times New Roman" pitchFamily="18" charset="0"/>
                <a:cs typeface="Times New Roman" pitchFamily="18" charset="0"/>
              </a:rPr>
              <a:t>, the New Act has also made misleading advertisements </a:t>
            </a:r>
            <a:r>
              <a:rPr lang="en-IN" sz="2000" b="1" dirty="0">
                <a:latin typeface="Times New Roman" pitchFamily="18" charset="0"/>
                <a:cs typeface="Times New Roman" pitchFamily="18" charset="0"/>
              </a:rPr>
              <a:t>a criminal offence </a:t>
            </a:r>
            <a:r>
              <a:rPr lang="en-IN" sz="2000" dirty="0">
                <a:latin typeface="Times New Roman" pitchFamily="18" charset="0"/>
                <a:cs typeface="Times New Roman" pitchFamily="18" charset="0"/>
              </a:rPr>
              <a:t>to publish false or misleading advertisements for manufacturers and services providers. If found guilty, they could be sentenced to </a:t>
            </a:r>
            <a:r>
              <a:rPr lang="en-IN" sz="2000" b="1" dirty="0">
                <a:latin typeface="Times New Roman" pitchFamily="18" charset="0"/>
                <a:cs typeface="Times New Roman" pitchFamily="18" charset="0"/>
              </a:rPr>
              <a:t>imprisonment for up to 2 (two) years</a:t>
            </a:r>
            <a:r>
              <a:rPr lang="en-IN" sz="2000" dirty="0">
                <a:latin typeface="Times New Roman" pitchFamily="18" charset="0"/>
                <a:cs typeface="Times New Roman" pitchFamily="18" charset="0"/>
              </a:rPr>
              <a:t>. In the case of a subsequent offence, the term of imprisonment may </a:t>
            </a:r>
            <a:r>
              <a:rPr lang="en-IN" sz="2000" b="1" dirty="0">
                <a:latin typeface="Times New Roman" pitchFamily="18" charset="0"/>
                <a:cs typeface="Times New Roman" pitchFamily="18" charset="0"/>
              </a:rPr>
              <a:t>extend to </a:t>
            </a:r>
            <a:r>
              <a:rPr lang="en-IN" sz="2000" b="1" dirty="0" smtClean="0">
                <a:latin typeface="Times New Roman" pitchFamily="18" charset="0"/>
                <a:cs typeface="Times New Roman" pitchFamily="18" charset="0"/>
              </a:rPr>
              <a:t>5 years.</a:t>
            </a:r>
          </a:p>
        </p:txBody>
      </p:sp>
    </p:spTree>
    <p:extLst>
      <p:ext uri="{BB962C8B-B14F-4D97-AF65-F5344CB8AC3E}">
        <p14:creationId xmlns:p14="http://schemas.microsoft.com/office/powerpoint/2010/main" val="4080829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60648"/>
            <a:ext cx="7344816" cy="5940088"/>
          </a:xfrm>
          <a:prstGeom prst="rect">
            <a:avLst/>
          </a:prstGeom>
        </p:spPr>
        <p:txBody>
          <a:bodyPr wrap="square">
            <a:spAutoFit/>
          </a:bodyPr>
          <a:lstStyle/>
          <a:p>
            <a:endParaRPr lang="en-IN" b="1" dirty="0" smtClean="0">
              <a:latin typeface="Times New Roman" pitchFamily="18" charset="0"/>
              <a:cs typeface="Times New Roman" pitchFamily="18" charset="0"/>
            </a:endParaRPr>
          </a:p>
          <a:p>
            <a:pPr algn="ctr"/>
            <a:r>
              <a:rPr lang="en-IN" sz="2400" b="1" u="sng" dirty="0" smtClean="0">
                <a:latin typeface="Times New Roman" pitchFamily="18" charset="0"/>
                <a:cs typeface="Times New Roman" pitchFamily="18" charset="0"/>
              </a:rPr>
              <a:t>UNFAIR CONTRACTS</a:t>
            </a:r>
          </a:p>
          <a:p>
            <a:pPr algn="ctr"/>
            <a:endParaRPr lang="en-IN" b="1" dirty="0">
              <a:latin typeface="Times New Roman" pitchFamily="18" charset="0"/>
              <a:cs typeface="Times New Roman" pitchFamily="18" charset="0"/>
            </a:endParaRPr>
          </a:p>
          <a:p>
            <a:pPr marL="285750" indent="-285750" algn="just">
              <a:buFont typeface="Arial" pitchFamily="34" charset="0"/>
              <a:buChar char="•"/>
            </a:pPr>
            <a:r>
              <a:rPr lang="en-IN" sz="2000" dirty="0">
                <a:latin typeface="Times New Roman" pitchFamily="18" charset="0"/>
                <a:cs typeface="Times New Roman" pitchFamily="18" charset="0"/>
              </a:rPr>
              <a:t>Under the 1986 Act, a Consumer could file a complaint only for an unfair trade practice or restrictive trade practice adopted by the trader/service provider. However, there were numerous instances where consumers, left with little option, entered into agreements/contracts that were unilateral and arbitrary in nature, and were bound by </a:t>
            </a:r>
            <a:r>
              <a:rPr lang="en-IN" sz="2000" dirty="0" smtClean="0">
                <a:latin typeface="Times New Roman" pitchFamily="18" charset="0"/>
                <a:cs typeface="Times New Roman" pitchFamily="18" charset="0"/>
              </a:rPr>
              <a:t>them.</a:t>
            </a:r>
          </a:p>
          <a:p>
            <a:pPr algn="just"/>
            <a:endParaRPr lang="en-IN" sz="2000" dirty="0" smtClean="0">
              <a:latin typeface="Times New Roman" pitchFamily="18" charset="0"/>
              <a:cs typeface="Times New Roman" pitchFamily="18" charset="0"/>
            </a:endParaRPr>
          </a:p>
          <a:p>
            <a:pPr marL="285750" indent="-285750" algn="just">
              <a:buFont typeface="Arial" pitchFamily="34" charset="0"/>
              <a:buChar char="•"/>
            </a:pPr>
            <a:r>
              <a:rPr lang="en-IN" sz="2000" dirty="0" smtClean="0">
                <a:latin typeface="Times New Roman" pitchFamily="18" charset="0"/>
                <a:cs typeface="Times New Roman" pitchFamily="18" charset="0"/>
              </a:rPr>
              <a:t>Quite </a:t>
            </a:r>
            <a:r>
              <a:rPr lang="en-IN" sz="2000" dirty="0">
                <a:latin typeface="Times New Roman" pitchFamily="18" charset="0"/>
                <a:cs typeface="Times New Roman" pitchFamily="18" charset="0"/>
              </a:rPr>
              <a:t>often </a:t>
            </a:r>
            <a:r>
              <a:rPr lang="en-IN" sz="2000" dirty="0" smtClean="0">
                <a:latin typeface="Times New Roman" pitchFamily="18" charset="0"/>
                <a:cs typeface="Times New Roman" pitchFamily="18" charset="0"/>
              </a:rPr>
              <a:t>the </a:t>
            </a:r>
            <a:r>
              <a:rPr lang="en-IN" sz="2000" dirty="0">
                <a:latin typeface="Times New Roman" pitchFamily="18" charset="0"/>
                <a:cs typeface="Times New Roman" pitchFamily="18" charset="0"/>
              </a:rPr>
              <a:t>terms and </a:t>
            </a:r>
            <a:r>
              <a:rPr lang="en-IN" sz="2000" dirty="0" smtClean="0">
                <a:latin typeface="Times New Roman" pitchFamily="18" charset="0"/>
                <a:cs typeface="Times New Roman" pitchFamily="18" charset="0"/>
              </a:rPr>
              <a:t>conditions in the contracts </a:t>
            </a:r>
            <a:r>
              <a:rPr lang="en-IN" sz="2000" dirty="0">
                <a:latin typeface="Times New Roman" pitchFamily="18" charset="0"/>
                <a:cs typeface="Times New Roman" pitchFamily="18" charset="0"/>
              </a:rPr>
              <a:t>are heavily one sided protecting the interests of the vendor or the electronic service provider and the consumer will not have any chances of negotiation or bargain for the modification of the terms of such contracts. Thus keeping in mind the present dilemma, under the New Act, Consumers can challenge contracts that are unreasonable. </a:t>
            </a:r>
            <a:endParaRPr lang="en-IN" sz="2000" dirty="0" smtClean="0">
              <a:latin typeface="Times New Roman" pitchFamily="18" charset="0"/>
              <a:cs typeface="Times New Roman" pitchFamily="18" charset="0"/>
            </a:endParaRPr>
          </a:p>
          <a:p>
            <a:pPr algn="just"/>
            <a:endParaRPr lang="en-IN" sz="2000" dirty="0" smtClean="0">
              <a:latin typeface="Times New Roman" pitchFamily="18" charset="0"/>
              <a:cs typeface="Times New Roman" pitchFamily="18" charset="0"/>
            </a:endParaRPr>
          </a:p>
          <a:p>
            <a:pPr marL="285750" indent="-285750" algn="just">
              <a:buFont typeface="Arial" pitchFamily="34" charset="0"/>
              <a:buChar char="•"/>
            </a:pPr>
            <a:r>
              <a:rPr lang="en-IN" sz="2000" dirty="0" smtClean="0">
                <a:latin typeface="Times New Roman" pitchFamily="18" charset="0"/>
                <a:cs typeface="Times New Roman" pitchFamily="18" charset="0"/>
              </a:rPr>
              <a:t>"</a:t>
            </a:r>
            <a:r>
              <a:rPr lang="en-IN" sz="2000" dirty="0">
                <a:latin typeface="Times New Roman" pitchFamily="18" charset="0"/>
                <a:cs typeface="Times New Roman" pitchFamily="18" charset="0"/>
              </a:rPr>
              <a:t>unfair contracts" has been added as a ground for filing complaints in the New Act.</a:t>
            </a:r>
          </a:p>
        </p:txBody>
      </p:sp>
    </p:spTree>
    <p:extLst>
      <p:ext uri="{BB962C8B-B14F-4D97-AF65-F5344CB8AC3E}">
        <p14:creationId xmlns:p14="http://schemas.microsoft.com/office/powerpoint/2010/main" val="2949924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335846"/>
            <a:ext cx="7200800" cy="5539978"/>
          </a:xfrm>
          <a:prstGeom prst="rect">
            <a:avLst/>
          </a:prstGeom>
        </p:spPr>
        <p:txBody>
          <a:bodyPr wrap="square">
            <a:spAutoFit/>
          </a:bodyPr>
          <a:lstStyle/>
          <a:p>
            <a:pPr algn="ctr"/>
            <a:r>
              <a:rPr lang="en-IN" sz="2200" b="1" dirty="0">
                <a:latin typeface="Times New Roman" pitchFamily="18" charset="0"/>
                <a:cs typeface="Times New Roman" pitchFamily="18" charset="0"/>
              </a:rPr>
              <a:t>UNFAIR TRADE </a:t>
            </a:r>
            <a:r>
              <a:rPr lang="en-IN" sz="2200" b="1" dirty="0" smtClean="0">
                <a:latin typeface="Times New Roman" pitchFamily="18" charset="0"/>
                <a:cs typeface="Times New Roman" pitchFamily="18" charset="0"/>
              </a:rPr>
              <a:t>PRACTICE</a:t>
            </a:r>
          </a:p>
          <a:p>
            <a:pPr algn="ctr"/>
            <a:endParaRPr lang="en-IN" sz="2200" b="1" dirty="0">
              <a:latin typeface="Times New Roman" pitchFamily="18" charset="0"/>
              <a:cs typeface="Times New Roman" pitchFamily="18" charset="0"/>
            </a:endParaRPr>
          </a:p>
          <a:p>
            <a:pPr algn="just"/>
            <a:r>
              <a:rPr lang="en-IN" dirty="0"/>
              <a:t>While 1986 Act had listed six (6) types of unfair trade practices,</a:t>
            </a:r>
            <a:r>
              <a:rPr lang="en-IN" baseline="30000" dirty="0"/>
              <a:t> </a:t>
            </a:r>
            <a:r>
              <a:rPr lang="en-IN" dirty="0"/>
              <a:t>three (3) types of additional unfair trade practices have now been added to the list which are as </a:t>
            </a:r>
            <a:r>
              <a:rPr lang="en-IN" dirty="0" smtClean="0"/>
              <a:t>follows:-</a:t>
            </a:r>
          </a:p>
          <a:p>
            <a:pPr algn="just"/>
            <a:endParaRPr lang="en-IN" dirty="0"/>
          </a:p>
          <a:p>
            <a:pPr marL="285750" lvl="0" indent="-285750" algn="just">
              <a:buFont typeface="Arial" pitchFamily="34" charset="0"/>
              <a:buChar char="•"/>
            </a:pPr>
            <a:r>
              <a:rPr lang="en-IN" dirty="0"/>
              <a:t>failure or </a:t>
            </a:r>
            <a:r>
              <a:rPr lang="en-IN" b="1" dirty="0"/>
              <a:t>non-issuance of a bill or a cash </a:t>
            </a:r>
            <a:r>
              <a:rPr lang="en-IN" b="1" dirty="0" smtClean="0"/>
              <a:t>memo</a:t>
            </a:r>
            <a:r>
              <a:rPr lang="en-IN" dirty="0" smtClean="0"/>
              <a:t>;</a:t>
            </a:r>
          </a:p>
          <a:p>
            <a:pPr lvl="0" algn="just"/>
            <a:endParaRPr lang="en-IN" dirty="0" smtClean="0"/>
          </a:p>
          <a:p>
            <a:pPr marL="285750" lvl="0" indent="-285750" algn="just">
              <a:buFont typeface="Arial" pitchFamily="34" charset="0"/>
              <a:buChar char="•"/>
            </a:pPr>
            <a:r>
              <a:rPr lang="en-IN" dirty="0" smtClean="0"/>
              <a:t>refusal </a:t>
            </a:r>
            <a:r>
              <a:rPr lang="en-IN" dirty="0"/>
              <a:t>to take back or </a:t>
            </a:r>
            <a:r>
              <a:rPr lang="en-IN" b="1" dirty="0"/>
              <a:t>withdraw defective goods or withdrawal or discontinuance of deficient servic</a:t>
            </a:r>
            <a:r>
              <a:rPr lang="en-IN" dirty="0"/>
              <a:t>es or refusal to refund the consideration amount </a:t>
            </a:r>
            <a:r>
              <a:rPr lang="en-IN" dirty="0" smtClean="0"/>
              <a:t>paid.</a:t>
            </a:r>
          </a:p>
          <a:p>
            <a:pPr lvl="0" algn="just"/>
            <a:endParaRPr lang="en-IN" dirty="0" smtClean="0"/>
          </a:p>
          <a:p>
            <a:pPr marL="285750" lvl="0" indent="-285750" algn="just">
              <a:buFont typeface="Arial" pitchFamily="34" charset="0"/>
              <a:buChar char="•"/>
            </a:pPr>
            <a:r>
              <a:rPr lang="en-IN" dirty="0" smtClean="0"/>
              <a:t>disclosure </a:t>
            </a:r>
            <a:r>
              <a:rPr lang="en-IN" dirty="0"/>
              <a:t>of </a:t>
            </a:r>
            <a:r>
              <a:rPr lang="en-IN" b="1" dirty="0"/>
              <a:t>consumer's personal information to any other person </a:t>
            </a:r>
            <a:r>
              <a:rPr lang="en-IN" dirty="0"/>
              <a:t>unless such disclosure is made in accordance with the provisions of any law for the time being in force or in the public interest</a:t>
            </a:r>
            <a:r>
              <a:rPr lang="en-IN" dirty="0" smtClean="0"/>
              <a:t>.</a:t>
            </a:r>
          </a:p>
          <a:p>
            <a:pPr lvl="0" algn="just"/>
            <a:endParaRPr lang="en-IN" dirty="0"/>
          </a:p>
          <a:p>
            <a:pPr marL="273050" algn="just"/>
            <a:r>
              <a:rPr lang="en-IN" sz="2000" dirty="0" smtClean="0">
                <a:latin typeface="Times New Roman" pitchFamily="18" charset="0"/>
                <a:cs typeface="Times New Roman" pitchFamily="18" charset="0"/>
              </a:rPr>
              <a:t>Note: </a:t>
            </a:r>
            <a:r>
              <a:rPr lang="en-IN" sz="2000" dirty="0">
                <a:latin typeface="Times New Roman" pitchFamily="18" charset="0"/>
                <a:cs typeface="Times New Roman" pitchFamily="18" charset="0"/>
              </a:rPr>
              <a:t>The section fails to give any clarity on whether information can be shared if consent is taken from the consumers. </a:t>
            </a:r>
            <a:endParaRPr lang="en-IN" dirty="0"/>
          </a:p>
        </p:txBody>
      </p:sp>
    </p:spTree>
    <p:extLst>
      <p:ext uri="{BB962C8B-B14F-4D97-AF65-F5344CB8AC3E}">
        <p14:creationId xmlns:p14="http://schemas.microsoft.com/office/powerpoint/2010/main" val="14289766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88640"/>
            <a:ext cx="7200800" cy="6524863"/>
          </a:xfrm>
          <a:prstGeom prst="rect">
            <a:avLst/>
          </a:prstGeom>
        </p:spPr>
        <p:txBody>
          <a:bodyPr wrap="square">
            <a:spAutoFit/>
          </a:bodyPr>
          <a:lstStyle/>
          <a:p>
            <a:pPr algn="ctr"/>
            <a:r>
              <a:rPr lang="en-IN" sz="2200" b="1" dirty="0">
                <a:latin typeface="Times New Roman" pitchFamily="18" charset="0"/>
                <a:cs typeface="Times New Roman" pitchFamily="18" charset="0"/>
              </a:rPr>
              <a:t>PRODUCT </a:t>
            </a:r>
            <a:r>
              <a:rPr lang="en-IN" sz="2200" b="1" dirty="0" smtClean="0">
                <a:latin typeface="Times New Roman" pitchFamily="18" charset="0"/>
                <a:cs typeface="Times New Roman" pitchFamily="18" charset="0"/>
              </a:rPr>
              <a:t>LIABILITY</a:t>
            </a:r>
            <a:endParaRPr lang="en-IN" sz="2200" dirty="0">
              <a:latin typeface="Times New Roman" pitchFamily="18" charset="0"/>
              <a:cs typeface="Times New Roman" pitchFamily="18" charset="0"/>
            </a:endParaRPr>
          </a:p>
          <a:p>
            <a:endParaRPr lang="en-IN" dirty="0" smtClean="0"/>
          </a:p>
          <a:p>
            <a:pPr marL="285750" indent="-285750" algn="just">
              <a:buFont typeface="Arial" pitchFamily="34" charset="0"/>
              <a:buChar char="•"/>
            </a:pPr>
            <a:r>
              <a:rPr lang="en-IN" sz="2400" dirty="0" smtClean="0">
                <a:latin typeface="Times New Roman" pitchFamily="18" charset="0"/>
                <a:cs typeface="Times New Roman" pitchFamily="18" charset="0"/>
              </a:rPr>
              <a:t>There </a:t>
            </a:r>
            <a:r>
              <a:rPr lang="en-IN" sz="2400" dirty="0">
                <a:latin typeface="Times New Roman" pitchFamily="18" charset="0"/>
                <a:cs typeface="Times New Roman" pitchFamily="18" charset="0"/>
              </a:rPr>
              <a:t>was no separate legislation governing 'product liability' in India, though it was addressed under 1986 Act, if parties were included within the ambit of '</a:t>
            </a:r>
            <a:r>
              <a:rPr lang="en-IN" sz="2400" i="1" dirty="0">
                <a:latin typeface="Times New Roman" pitchFamily="18" charset="0"/>
                <a:cs typeface="Times New Roman" pitchFamily="18" charset="0"/>
              </a:rPr>
              <a:t>consumer</a:t>
            </a:r>
            <a:r>
              <a:rPr lang="en-IN" sz="2400" dirty="0" smtClean="0">
                <a:latin typeface="Times New Roman" pitchFamily="18" charset="0"/>
                <a:cs typeface="Times New Roman" pitchFamily="18" charset="0"/>
              </a:rPr>
              <a:t>'.</a:t>
            </a:r>
          </a:p>
          <a:p>
            <a:pPr algn="just"/>
            <a:endParaRPr lang="en-IN" sz="2400" dirty="0" smtClean="0">
              <a:latin typeface="Times New Roman" pitchFamily="18" charset="0"/>
              <a:cs typeface="Times New Roman" pitchFamily="18" charset="0"/>
            </a:endParaRPr>
          </a:p>
          <a:p>
            <a:pPr marL="285750" indent="-285750" algn="just">
              <a:buFont typeface="Arial" pitchFamily="34" charset="0"/>
              <a:buChar char="•"/>
            </a:pPr>
            <a:r>
              <a:rPr lang="en-IN" sz="2400" dirty="0" smtClean="0">
                <a:latin typeface="Times New Roman" pitchFamily="18" charset="0"/>
                <a:cs typeface="Times New Roman" pitchFamily="18" charset="0"/>
              </a:rPr>
              <a:t>Insertion </a:t>
            </a:r>
            <a:r>
              <a:rPr lang="en-IN" sz="2400" dirty="0">
                <a:latin typeface="Times New Roman" pitchFamily="18" charset="0"/>
                <a:cs typeface="Times New Roman" pitchFamily="18" charset="0"/>
              </a:rPr>
              <a:t>of "</a:t>
            </a:r>
            <a:r>
              <a:rPr lang="en-IN" sz="2400" i="1" dirty="0">
                <a:latin typeface="Times New Roman" pitchFamily="18" charset="0"/>
                <a:cs typeface="Times New Roman" pitchFamily="18" charset="0"/>
              </a:rPr>
              <a:t>Product Liability</a:t>
            </a:r>
            <a:r>
              <a:rPr lang="en-IN" sz="2400" dirty="0">
                <a:latin typeface="Times New Roman" pitchFamily="18" charset="0"/>
                <a:cs typeface="Times New Roman" pitchFamily="18" charset="0"/>
              </a:rPr>
              <a:t>" as a separate chapter in New Act and a new ground for filing a complaint </a:t>
            </a:r>
            <a:r>
              <a:rPr lang="en-IN" sz="2400" dirty="0" smtClean="0">
                <a:latin typeface="Times New Roman" pitchFamily="18" charset="0"/>
                <a:cs typeface="Times New Roman" pitchFamily="18" charset="0"/>
              </a:rPr>
              <a:t>(one </a:t>
            </a:r>
            <a:r>
              <a:rPr lang="en-IN" sz="2400" dirty="0">
                <a:latin typeface="Times New Roman" pitchFamily="18" charset="0"/>
                <a:cs typeface="Times New Roman" pitchFamily="18" charset="0"/>
              </a:rPr>
              <a:t>of the most significant additions in the New </a:t>
            </a:r>
            <a:r>
              <a:rPr lang="en-IN" sz="2400" dirty="0" smtClean="0">
                <a:latin typeface="Times New Roman" pitchFamily="18" charset="0"/>
                <a:cs typeface="Times New Roman" pitchFamily="18" charset="0"/>
              </a:rPr>
              <a:t>Act).</a:t>
            </a:r>
          </a:p>
          <a:p>
            <a:pPr algn="just"/>
            <a:endParaRPr lang="en-IN" sz="2400" dirty="0" smtClean="0">
              <a:latin typeface="Times New Roman" pitchFamily="18" charset="0"/>
              <a:cs typeface="Times New Roman" pitchFamily="18" charset="0"/>
            </a:endParaRPr>
          </a:p>
          <a:p>
            <a:pPr marL="285750" indent="-285750" algn="just">
              <a:buFont typeface="Arial" pitchFamily="34" charset="0"/>
              <a:buChar char="•"/>
            </a:pPr>
            <a:r>
              <a:rPr lang="en-IN" sz="2400" dirty="0" smtClean="0">
                <a:latin typeface="Times New Roman" pitchFamily="18" charset="0"/>
                <a:cs typeface="Times New Roman" pitchFamily="18" charset="0"/>
              </a:rPr>
              <a:t>Under </a:t>
            </a:r>
            <a:r>
              <a:rPr lang="en-IN" sz="2400" dirty="0">
                <a:latin typeface="Times New Roman" pitchFamily="18" charset="0"/>
                <a:cs typeface="Times New Roman" pitchFamily="18" charset="0"/>
              </a:rPr>
              <a:t>the New Act, "Product Liability" is defined as </a:t>
            </a:r>
            <a:r>
              <a:rPr lang="en-IN" sz="2400" dirty="0" smtClean="0">
                <a:latin typeface="Times New Roman" pitchFamily="18" charset="0"/>
                <a:cs typeface="Times New Roman" pitchFamily="18" charset="0"/>
              </a:rPr>
              <a:t>the </a:t>
            </a:r>
            <a:r>
              <a:rPr lang="en-IN" sz="2400" dirty="0">
                <a:latin typeface="Times New Roman" pitchFamily="18" charset="0"/>
                <a:cs typeface="Times New Roman" pitchFamily="18" charset="0"/>
              </a:rPr>
              <a:t>responsibility of a </a:t>
            </a:r>
            <a:r>
              <a:rPr lang="en-IN" sz="2400" b="1" dirty="0">
                <a:latin typeface="Times New Roman" pitchFamily="18" charset="0"/>
                <a:cs typeface="Times New Roman" pitchFamily="18" charset="0"/>
              </a:rPr>
              <a:t>product manufacturer or product seller</a:t>
            </a:r>
            <a:r>
              <a:rPr lang="en-IN" sz="2400" dirty="0">
                <a:latin typeface="Times New Roman" pitchFamily="18" charset="0"/>
                <a:cs typeface="Times New Roman" pitchFamily="18" charset="0"/>
              </a:rPr>
              <a:t>, of any product or service, to compensate for any harm caused to a customer by such defective product manufactured or sold or by deficiency is service-related </a:t>
            </a:r>
            <a:r>
              <a:rPr lang="en-IN" sz="2400" dirty="0" smtClean="0">
                <a:latin typeface="Times New Roman" pitchFamily="18" charset="0"/>
                <a:cs typeface="Times New Roman" pitchFamily="18" charset="0"/>
              </a:rPr>
              <a:t>thereto</a:t>
            </a:r>
            <a:r>
              <a:rPr lang="en-IN" sz="2400" dirty="0">
                <a:latin typeface="Times New Roman" pitchFamily="18" charset="0"/>
                <a:cs typeface="Times New Roman" pitchFamily="18" charset="0"/>
              </a:rPr>
              <a:t>.</a:t>
            </a:r>
            <a:r>
              <a:rPr lang="en-IN" sz="2400" dirty="0" smtClean="0">
                <a:latin typeface="Times New Roman" pitchFamily="18" charset="0"/>
                <a:cs typeface="Times New Roman" pitchFamily="18" charset="0"/>
              </a:rPr>
              <a:t> </a:t>
            </a:r>
          </a:p>
          <a:p>
            <a:pPr algn="just"/>
            <a:endParaRPr lang="en-IN"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6329610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889844"/>
            <a:ext cx="7200800" cy="4093428"/>
          </a:xfrm>
          <a:prstGeom prst="rect">
            <a:avLst/>
          </a:prstGeom>
        </p:spPr>
        <p:txBody>
          <a:bodyPr wrap="square">
            <a:spAutoFit/>
          </a:bodyPr>
          <a:lstStyle/>
          <a:p>
            <a:pPr algn="just"/>
            <a:r>
              <a:rPr lang="en-IN" sz="2000" b="1" dirty="0">
                <a:latin typeface="Times New Roman" pitchFamily="18" charset="0"/>
                <a:cs typeface="Times New Roman" pitchFamily="18" charset="0"/>
              </a:rPr>
              <a:t>CENTRAL CONSUMER PROTECTION AUTHORITY (CCPA</a:t>
            </a:r>
            <a:r>
              <a:rPr lang="en-IN" sz="2000" b="1" dirty="0" smtClean="0">
                <a:latin typeface="Times New Roman" pitchFamily="18" charset="0"/>
                <a:cs typeface="Times New Roman" pitchFamily="18" charset="0"/>
              </a:rPr>
              <a:t>)</a:t>
            </a:r>
            <a:endParaRPr lang="en-IN" sz="2000" b="1" u="sng" baseline="30000" dirty="0">
              <a:latin typeface="Times New Roman" pitchFamily="18" charset="0"/>
              <a:cs typeface="Times New Roman" pitchFamily="18" charset="0"/>
            </a:endParaRPr>
          </a:p>
          <a:p>
            <a:pPr algn="just"/>
            <a:endParaRPr lang="en-IN" sz="2000" dirty="0">
              <a:latin typeface="Times New Roman" pitchFamily="18" charset="0"/>
              <a:cs typeface="Times New Roman" pitchFamily="18" charset="0"/>
            </a:endParaRPr>
          </a:p>
          <a:p>
            <a:pPr marL="342900" indent="-342900" algn="just">
              <a:buFont typeface="Arial" pitchFamily="34" charset="0"/>
              <a:buChar char="•"/>
            </a:pPr>
            <a:r>
              <a:rPr lang="en-IN" sz="2000" dirty="0">
                <a:latin typeface="Times New Roman" pitchFamily="18" charset="0"/>
                <a:cs typeface="Times New Roman" pitchFamily="18" charset="0"/>
              </a:rPr>
              <a:t>The New Act seeks to establish a Central Consumer Protection Authority (to be termed as Central Authority</a:t>
            </a:r>
            <a:r>
              <a:rPr lang="en-IN" sz="2000" dirty="0" smtClean="0">
                <a:latin typeface="Times New Roman" pitchFamily="18" charset="0"/>
                <a:cs typeface="Times New Roman" pitchFamily="18" charset="0"/>
              </a:rPr>
              <a:t>)</a:t>
            </a:r>
            <a:r>
              <a:rPr lang="en-IN" sz="2000" dirty="0">
                <a:latin typeface="Times New Roman" pitchFamily="18" charset="0"/>
                <a:cs typeface="Times New Roman" pitchFamily="18" charset="0"/>
              </a:rPr>
              <a:t> that will promote, protect and enforce the rights of consumers as a </a:t>
            </a:r>
            <a:r>
              <a:rPr lang="en-IN" sz="2000" dirty="0" smtClean="0">
                <a:latin typeface="Times New Roman" pitchFamily="18" charset="0"/>
                <a:cs typeface="Times New Roman" pitchFamily="18" charset="0"/>
              </a:rPr>
              <a:t>class.</a:t>
            </a:r>
          </a:p>
          <a:p>
            <a:pPr algn="just"/>
            <a:endParaRPr lang="en-IN" sz="2000" dirty="0" smtClean="0">
              <a:latin typeface="Times New Roman" pitchFamily="18" charset="0"/>
              <a:cs typeface="Times New Roman" pitchFamily="18" charset="0"/>
            </a:endParaRPr>
          </a:p>
          <a:p>
            <a:pPr marL="342900" indent="-342900" algn="just">
              <a:buFont typeface="Arial" pitchFamily="34" charset="0"/>
              <a:buChar char="•"/>
            </a:pPr>
            <a:r>
              <a:rPr lang="en-IN" sz="2000" dirty="0" smtClean="0">
                <a:latin typeface="Times New Roman" pitchFamily="18" charset="0"/>
                <a:cs typeface="Times New Roman" pitchFamily="18" charset="0"/>
              </a:rPr>
              <a:t>The </a:t>
            </a:r>
            <a:r>
              <a:rPr lang="en-IN" sz="2000" dirty="0">
                <a:latin typeface="Times New Roman" pitchFamily="18" charset="0"/>
                <a:cs typeface="Times New Roman" pitchFamily="18" charset="0"/>
              </a:rPr>
              <a:t>Central Authority will regulate matters relating to violation of consumer rights including unfair trade practices, misleading advertisements, etc. that are detrimental to consumer interest. </a:t>
            </a:r>
            <a:endParaRPr lang="en-IN" sz="2000" dirty="0" smtClean="0">
              <a:latin typeface="Times New Roman" pitchFamily="18" charset="0"/>
              <a:cs typeface="Times New Roman" pitchFamily="18" charset="0"/>
            </a:endParaRPr>
          </a:p>
          <a:p>
            <a:pPr algn="just"/>
            <a:endParaRPr lang="en-IN" sz="2000" dirty="0">
              <a:latin typeface="Times New Roman" pitchFamily="18" charset="0"/>
              <a:cs typeface="Times New Roman" pitchFamily="18" charset="0"/>
            </a:endParaRPr>
          </a:p>
          <a:p>
            <a:pPr marL="342900" indent="-342900" algn="just">
              <a:buFont typeface="Arial" pitchFamily="34" charset="0"/>
              <a:buChar char="•"/>
            </a:pPr>
            <a:r>
              <a:rPr lang="en-IN" sz="2000" dirty="0" smtClean="0">
                <a:latin typeface="Times New Roman" pitchFamily="18" charset="0"/>
                <a:cs typeface="Times New Roman" pitchFamily="18" charset="0"/>
              </a:rPr>
              <a:t>The </a:t>
            </a:r>
            <a:r>
              <a:rPr lang="en-IN" sz="2000" dirty="0">
                <a:latin typeface="Times New Roman" pitchFamily="18" charset="0"/>
                <a:cs typeface="Times New Roman" pitchFamily="18" charset="0"/>
              </a:rPr>
              <a:t>headquarters of the Central Authority is currently at </a:t>
            </a:r>
            <a:r>
              <a:rPr lang="en-IN" sz="2000" dirty="0" smtClean="0">
                <a:latin typeface="Times New Roman" pitchFamily="18" charset="0"/>
                <a:cs typeface="Times New Roman" pitchFamily="18" charset="0"/>
              </a:rPr>
              <a:t>Delhi. The </a:t>
            </a:r>
            <a:r>
              <a:rPr lang="en-IN" sz="2000" dirty="0">
                <a:latin typeface="Times New Roman" pitchFamily="18" charset="0"/>
                <a:cs typeface="Times New Roman" pitchFamily="18" charset="0"/>
              </a:rPr>
              <a:t>Central Authority can also take up </a:t>
            </a:r>
            <a:r>
              <a:rPr lang="en-IN" sz="2000" i="1" dirty="0" err="1">
                <a:latin typeface="Times New Roman" pitchFamily="18" charset="0"/>
                <a:cs typeface="Times New Roman" pitchFamily="18" charset="0"/>
              </a:rPr>
              <a:t>suo</a:t>
            </a:r>
            <a:r>
              <a:rPr lang="en-IN" sz="2000" i="1" dirty="0">
                <a:latin typeface="Times New Roman" pitchFamily="18" charset="0"/>
                <a:cs typeface="Times New Roman" pitchFamily="18" charset="0"/>
              </a:rPr>
              <a:t> </a:t>
            </a:r>
            <a:r>
              <a:rPr lang="en-IN" sz="2000" i="1" dirty="0" err="1">
                <a:latin typeface="Times New Roman" pitchFamily="18" charset="0"/>
                <a:cs typeface="Times New Roman" pitchFamily="18" charset="0"/>
              </a:rPr>
              <a:t>moto</a:t>
            </a:r>
            <a:r>
              <a:rPr lang="en-IN" sz="2000" dirty="0">
                <a:latin typeface="Times New Roman" pitchFamily="18" charset="0"/>
                <a:cs typeface="Times New Roman" pitchFamily="18" charset="0"/>
              </a:rPr>
              <a:t> cases.</a:t>
            </a:r>
          </a:p>
        </p:txBody>
      </p:sp>
    </p:spTree>
    <p:extLst>
      <p:ext uri="{BB962C8B-B14F-4D97-AF65-F5344CB8AC3E}">
        <p14:creationId xmlns:p14="http://schemas.microsoft.com/office/powerpoint/2010/main" val="15414824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404664"/>
            <a:ext cx="7128792" cy="3970318"/>
          </a:xfrm>
          <a:prstGeom prst="rect">
            <a:avLst/>
          </a:prstGeom>
        </p:spPr>
        <p:txBody>
          <a:bodyPr wrap="square">
            <a:spAutoFit/>
          </a:bodyPr>
          <a:lstStyle/>
          <a:p>
            <a:endParaRPr lang="en-IN" dirty="0"/>
          </a:p>
          <a:p>
            <a:r>
              <a:rPr lang="en-IN" b="1" dirty="0" smtClean="0"/>
              <a:t>Purpose of CCPA: </a:t>
            </a:r>
          </a:p>
          <a:p>
            <a:pPr algn="just"/>
            <a:endParaRPr lang="en-IN" dirty="0"/>
          </a:p>
          <a:p>
            <a:pPr algn="just"/>
            <a:r>
              <a:rPr lang="en-US" dirty="0"/>
              <a:t>• </a:t>
            </a:r>
            <a:r>
              <a:rPr lang="en-US" b="1" dirty="0"/>
              <a:t>To conduct any inquiry or investigation </a:t>
            </a:r>
          </a:p>
          <a:p>
            <a:pPr algn="just"/>
            <a:endParaRPr lang="en-US" dirty="0"/>
          </a:p>
          <a:p>
            <a:pPr algn="just"/>
            <a:r>
              <a:rPr lang="en-US" dirty="0"/>
              <a:t>• </a:t>
            </a:r>
            <a:r>
              <a:rPr lang="en-US" b="1" dirty="0"/>
              <a:t>The inquiries or the investigation made by the Director General should by submitted to the CCPA. </a:t>
            </a:r>
          </a:p>
          <a:p>
            <a:pPr algn="just"/>
            <a:endParaRPr lang="en-US" b="1" dirty="0" smtClean="0"/>
          </a:p>
          <a:p>
            <a:pPr algn="just">
              <a:buFont typeface="Arial" pitchFamily="34" charset="0"/>
              <a:buChar char="•"/>
            </a:pPr>
            <a:r>
              <a:rPr lang="en-US" b="1" dirty="0" smtClean="0"/>
              <a:t> CCPA </a:t>
            </a:r>
            <a:r>
              <a:rPr lang="en-US" b="1" dirty="0"/>
              <a:t>to be established by Central Government and to have an Investigation Wing headed by </a:t>
            </a:r>
            <a:r>
              <a:rPr lang="en-US" b="1" dirty="0" smtClean="0"/>
              <a:t>DG.</a:t>
            </a:r>
          </a:p>
          <a:p>
            <a:pPr algn="just"/>
            <a:endParaRPr lang="en-US" b="1" dirty="0" smtClean="0"/>
          </a:p>
          <a:p>
            <a:endParaRPr lang="en-US" b="1" dirty="0"/>
          </a:p>
          <a:p>
            <a:endParaRPr lang="en-US" b="1" dirty="0" smtClean="0"/>
          </a:p>
          <a:p>
            <a:endParaRPr lang="en-US" dirty="0"/>
          </a:p>
        </p:txBody>
      </p:sp>
    </p:spTree>
    <p:extLst>
      <p:ext uri="{BB962C8B-B14F-4D97-AF65-F5344CB8AC3E}">
        <p14:creationId xmlns:p14="http://schemas.microsoft.com/office/powerpoint/2010/main" val="28243385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1582341"/>
            <a:ext cx="7128792" cy="4154984"/>
          </a:xfrm>
          <a:prstGeom prst="rect">
            <a:avLst/>
          </a:prstGeom>
        </p:spPr>
        <p:txBody>
          <a:bodyPr wrap="square">
            <a:spAutoFit/>
          </a:bodyPr>
          <a:lstStyle/>
          <a:p>
            <a:pPr algn="ctr"/>
            <a:r>
              <a:rPr lang="en-US" sz="2400" b="1" dirty="0" smtClean="0">
                <a:latin typeface="Times New Roman" pitchFamily="18" charset="0"/>
                <a:cs typeface="Times New Roman" pitchFamily="18" charset="0"/>
              </a:rPr>
              <a:t>Nature </a:t>
            </a:r>
            <a:r>
              <a:rPr lang="en-US" sz="2400" b="1" dirty="0">
                <a:latin typeface="Times New Roman" pitchFamily="18" charset="0"/>
                <a:cs typeface="Times New Roman" pitchFamily="18" charset="0"/>
              </a:rPr>
              <a:t>of Complains to be made: </a:t>
            </a:r>
            <a:endParaRPr lang="en-US" sz="2400" dirty="0">
              <a:latin typeface="Times New Roman" pitchFamily="18" charset="0"/>
              <a:cs typeface="Times New Roman" pitchFamily="18" charset="0"/>
            </a:endParaRPr>
          </a:p>
          <a:p>
            <a:endParaRPr lang="en-IN" sz="2000" b="1" dirty="0" smtClean="0">
              <a:latin typeface="Times New Roman" pitchFamily="18" charset="0"/>
              <a:cs typeface="Times New Roman" pitchFamily="18" charset="0"/>
            </a:endParaRPr>
          </a:p>
          <a:p>
            <a:r>
              <a:rPr lang="en-IN" sz="2000" b="1" dirty="0" smtClean="0">
                <a:latin typeface="Times New Roman" pitchFamily="18" charset="0"/>
                <a:cs typeface="Times New Roman" pitchFamily="18" charset="0"/>
              </a:rPr>
              <a:t>Violation </a:t>
            </a:r>
            <a:r>
              <a:rPr lang="en-IN" sz="2000" b="1" dirty="0">
                <a:latin typeface="Times New Roman" pitchFamily="18" charset="0"/>
                <a:cs typeface="Times New Roman" pitchFamily="18" charset="0"/>
              </a:rPr>
              <a:t>of: </a:t>
            </a:r>
            <a:endParaRPr lang="en-IN" sz="2000" dirty="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a:p>
            <a:r>
              <a:rPr lang="en-IN" sz="2000" b="1" dirty="0">
                <a:latin typeface="Times New Roman" pitchFamily="18" charset="0"/>
                <a:cs typeface="Times New Roman" pitchFamily="18" charset="0"/>
              </a:rPr>
              <a:t>(i) Consumer Rights </a:t>
            </a:r>
            <a:endParaRPr lang="en-IN" sz="2000" dirty="0">
              <a:latin typeface="Times New Roman" pitchFamily="18" charset="0"/>
              <a:cs typeface="Times New Roman" pitchFamily="18" charset="0"/>
            </a:endParaRPr>
          </a:p>
          <a:p>
            <a:r>
              <a:rPr lang="en-IN" sz="2000" b="1" dirty="0">
                <a:latin typeface="Times New Roman" pitchFamily="18" charset="0"/>
                <a:cs typeface="Times New Roman" pitchFamily="18" charset="0"/>
              </a:rPr>
              <a:t>(ii) Unfair trade practices </a:t>
            </a:r>
            <a:endParaRPr lang="en-IN" sz="2000" dirty="0">
              <a:latin typeface="Times New Roman" pitchFamily="18" charset="0"/>
              <a:cs typeface="Times New Roman" pitchFamily="18" charset="0"/>
            </a:endParaRPr>
          </a:p>
          <a:p>
            <a:r>
              <a:rPr lang="en-US" sz="2000" b="1" dirty="0">
                <a:latin typeface="Times New Roman" pitchFamily="18" charset="0"/>
                <a:cs typeface="Times New Roman" pitchFamily="18" charset="0"/>
              </a:rPr>
              <a:t>(iii) False or misleading advertisement </a:t>
            </a:r>
            <a:endParaRPr lang="en-US" sz="2000" dirty="0">
              <a:latin typeface="Times New Roman" pitchFamily="18" charset="0"/>
              <a:cs typeface="Times New Roman" pitchFamily="18" charset="0"/>
            </a:endParaRP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Prejudicial </a:t>
            </a:r>
            <a:r>
              <a:rPr lang="en-US" sz="2000" b="1" dirty="0">
                <a:latin typeface="Times New Roman" pitchFamily="18" charset="0"/>
                <a:cs typeface="Times New Roman" pitchFamily="18" charset="0"/>
              </a:rPr>
              <a:t>to the interests of consumer as a class to be made </a:t>
            </a:r>
            <a:r>
              <a:rPr lang="en-US" sz="2000" b="1" dirty="0" smtClean="0">
                <a:latin typeface="Times New Roman" pitchFamily="18" charset="0"/>
                <a:cs typeface="Times New Roman" pitchFamily="18" charset="0"/>
              </a:rPr>
              <a:t>to:</a:t>
            </a:r>
          </a:p>
          <a:p>
            <a:r>
              <a:rPr lang="en-US" sz="2000" b="1"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en-IN" sz="2000" b="1" dirty="0">
                <a:latin typeface="Times New Roman" pitchFamily="18" charset="0"/>
                <a:cs typeface="Times New Roman" pitchFamily="18" charset="0"/>
              </a:rPr>
              <a:t>(i) District </a:t>
            </a:r>
            <a:r>
              <a:rPr lang="en-IN" sz="2000" b="1" dirty="0" smtClean="0">
                <a:latin typeface="Times New Roman" pitchFamily="18" charset="0"/>
                <a:cs typeface="Times New Roman" pitchFamily="18" charset="0"/>
              </a:rPr>
              <a:t>Collector </a:t>
            </a:r>
            <a:endParaRPr lang="en-IN" sz="2000" dirty="0">
              <a:latin typeface="Times New Roman" pitchFamily="18" charset="0"/>
              <a:cs typeface="Times New Roman" pitchFamily="18" charset="0"/>
            </a:endParaRPr>
          </a:p>
          <a:p>
            <a:r>
              <a:rPr lang="en-US" sz="2000" b="1" dirty="0">
                <a:latin typeface="Times New Roman" pitchFamily="18" charset="0"/>
                <a:cs typeface="Times New Roman" pitchFamily="18" charset="0"/>
              </a:rPr>
              <a:t>(ii) </a:t>
            </a:r>
            <a:r>
              <a:rPr lang="en-US" sz="2000" b="1" dirty="0" smtClean="0">
                <a:latin typeface="Times New Roman" pitchFamily="18" charset="0"/>
                <a:cs typeface="Times New Roman" pitchFamily="18" charset="0"/>
              </a:rPr>
              <a:t>Commissioner of </a:t>
            </a:r>
            <a:r>
              <a:rPr lang="en-US" sz="2000" b="1" dirty="0">
                <a:latin typeface="Times New Roman" pitchFamily="18" charset="0"/>
                <a:cs typeface="Times New Roman" pitchFamily="18" charset="0"/>
              </a:rPr>
              <a:t>Regional Office of CA </a:t>
            </a:r>
            <a:endParaRPr lang="en-US" sz="2000" dirty="0">
              <a:latin typeface="Times New Roman" pitchFamily="18" charset="0"/>
              <a:cs typeface="Times New Roman" pitchFamily="18" charset="0"/>
            </a:endParaRPr>
          </a:p>
          <a:p>
            <a:r>
              <a:rPr lang="en-IN" sz="2000" b="1" dirty="0">
                <a:latin typeface="Times New Roman" pitchFamily="18" charset="0"/>
                <a:cs typeface="Times New Roman" pitchFamily="18" charset="0"/>
              </a:rPr>
              <a:t>(iii) Central Authority </a:t>
            </a: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3301960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795280446"/>
              </p:ext>
            </p:extLst>
          </p:nvPr>
        </p:nvGraphicFramePr>
        <p:xfrm>
          <a:off x="971600" y="1340768"/>
          <a:ext cx="7056784" cy="5450256"/>
        </p:xfrm>
        <a:graphic>
          <a:graphicData uri="http://schemas.openxmlformats.org/drawingml/2006/table">
            <a:tbl>
              <a:tblPr firstRow="1" firstCol="1" bandRow="1">
                <a:tableStyleId>{5C22544A-7EE6-4342-B048-85BDC9FD1C3A}</a:tableStyleId>
              </a:tblPr>
              <a:tblGrid>
                <a:gridCol w="1152128"/>
                <a:gridCol w="1368152"/>
                <a:gridCol w="4536504"/>
              </a:tblGrid>
              <a:tr h="74904">
                <a:tc>
                  <a:txBody>
                    <a:bodyPr/>
                    <a:lstStyle/>
                    <a:p>
                      <a:pPr algn="ctr"/>
                      <a:r>
                        <a:rPr lang="en-IN" sz="1600" dirty="0">
                          <a:effectLst/>
                          <a:latin typeface="Times New Roman" pitchFamily="18" charset="0"/>
                          <a:cs typeface="Times New Roman" pitchFamily="18" charset="0"/>
                        </a:rPr>
                        <a:t>Key Points</a:t>
                      </a:r>
                      <a:endParaRPr lang="en-IN" sz="1600" dirty="0">
                        <a:effectLst/>
                        <a:latin typeface="Times New Roman" pitchFamily="18" charset="0"/>
                        <a:ea typeface="Times New Roman"/>
                        <a:cs typeface="Times New Roman" pitchFamily="18" charset="0"/>
                      </a:endParaRPr>
                    </a:p>
                  </a:txBody>
                  <a:tcPr marL="23544" marR="23544" marT="23544" marB="23544"/>
                </a:tc>
                <a:tc>
                  <a:txBody>
                    <a:bodyPr/>
                    <a:lstStyle/>
                    <a:p>
                      <a:pPr algn="ctr"/>
                      <a:r>
                        <a:rPr lang="en-IN" sz="1600">
                          <a:effectLst/>
                          <a:latin typeface="Times New Roman" pitchFamily="18" charset="0"/>
                          <a:cs typeface="Times New Roman" pitchFamily="18" charset="0"/>
                        </a:rPr>
                        <a:t>1986 Act</a:t>
                      </a:r>
                      <a:endParaRPr lang="en-IN" sz="1600">
                        <a:effectLst/>
                        <a:latin typeface="Times New Roman" pitchFamily="18" charset="0"/>
                        <a:ea typeface="Times New Roman"/>
                        <a:cs typeface="Times New Roman" pitchFamily="18" charset="0"/>
                      </a:endParaRPr>
                    </a:p>
                  </a:txBody>
                  <a:tcPr marL="23544" marR="23544" marT="23544" marB="23544"/>
                </a:tc>
                <a:tc>
                  <a:txBody>
                    <a:bodyPr/>
                    <a:lstStyle/>
                    <a:p>
                      <a:pPr algn="ctr"/>
                      <a:r>
                        <a:rPr lang="en-IN" sz="1600" dirty="0">
                          <a:effectLst/>
                          <a:latin typeface="Times New Roman" pitchFamily="18" charset="0"/>
                          <a:cs typeface="Times New Roman" pitchFamily="18" charset="0"/>
                        </a:rPr>
                        <a:t>New </a:t>
                      </a:r>
                      <a:r>
                        <a:rPr lang="en-IN" sz="1600" dirty="0" smtClean="0">
                          <a:effectLst/>
                          <a:latin typeface="Times New Roman" pitchFamily="18" charset="0"/>
                          <a:cs typeface="Times New Roman" pitchFamily="18" charset="0"/>
                        </a:rPr>
                        <a:t>Act (2019)</a:t>
                      </a:r>
                      <a:endParaRPr lang="en-IN" sz="1600" dirty="0">
                        <a:effectLst/>
                        <a:latin typeface="Times New Roman" pitchFamily="18" charset="0"/>
                        <a:ea typeface="Times New Roman"/>
                        <a:cs typeface="Times New Roman" pitchFamily="18" charset="0"/>
                      </a:endParaRPr>
                    </a:p>
                  </a:txBody>
                  <a:tcPr marL="23544" marR="23544" marT="23544" marB="23544"/>
                </a:tc>
              </a:tr>
              <a:tr h="923514">
                <a:tc>
                  <a:txBody>
                    <a:bodyPr/>
                    <a:lstStyle/>
                    <a:p>
                      <a:pPr algn="just"/>
                      <a:r>
                        <a:rPr lang="en-IN" sz="1600" dirty="0">
                          <a:effectLst/>
                          <a:latin typeface="Times New Roman" pitchFamily="18" charset="0"/>
                          <a:cs typeface="Times New Roman" pitchFamily="18" charset="0"/>
                        </a:rPr>
                        <a:t>Pecuniary Jurisdiction</a:t>
                      </a:r>
                      <a:endParaRPr lang="en-IN" sz="1600" dirty="0">
                        <a:effectLst/>
                        <a:latin typeface="Times New Roman" pitchFamily="18" charset="0"/>
                        <a:ea typeface="Times New Roman"/>
                        <a:cs typeface="Times New Roman" pitchFamily="18" charset="0"/>
                      </a:endParaRPr>
                    </a:p>
                  </a:txBody>
                  <a:tcPr marL="23544" marR="23544" marT="23544" marB="23544"/>
                </a:tc>
                <a:tc>
                  <a:txBody>
                    <a:bodyPr/>
                    <a:lstStyle/>
                    <a:p>
                      <a:pPr algn="ctr"/>
                      <a:r>
                        <a:rPr lang="en-IN" sz="1600" dirty="0">
                          <a:effectLst/>
                          <a:latin typeface="Times New Roman" pitchFamily="18" charset="0"/>
                          <a:cs typeface="Times New Roman" pitchFamily="18" charset="0"/>
                        </a:rPr>
                        <a:t>District forum – up to 20 </a:t>
                      </a:r>
                      <a:r>
                        <a:rPr lang="en-IN" sz="1600" dirty="0" smtClean="0">
                          <a:effectLst/>
                          <a:latin typeface="Times New Roman" pitchFamily="18" charset="0"/>
                          <a:cs typeface="Times New Roman" pitchFamily="18" charset="0"/>
                        </a:rPr>
                        <a:t>lakhs</a:t>
                      </a:r>
                    </a:p>
                    <a:p>
                      <a:pPr algn="ctr"/>
                      <a:endParaRPr lang="en-IN" sz="1600" dirty="0">
                        <a:effectLst/>
                        <a:latin typeface="Times New Roman" pitchFamily="18" charset="0"/>
                        <a:cs typeface="Times New Roman" pitchFamily="18" charset="0"/>
                      </a:endParaRPr>
                    </a:p>
                    <a:p>
                      <a:pPr algn="ctr"/>
                      <a:r>
                        <a:rPr lang="en-IN" sz="1600" dirty="0">
                          <a:effectLst/>
                          <a:latin typeface="Times New Roman" pitchFamily="18" charset="0"/>
                          <a:cs typeface="Times New Roman" pitchFamily="18" charset="0"/>
                        </a:rPr>
                        <a:t>State commission - from 20 lakhs to 1 </a:t>
                      </a:r>
                      <a:r>
                        <a:rPr lang="en-IN" sz="1600" dirty="0" err="1" smtClean="0">
                          <a:effectLst/>
                          <a:latin typeface="Times New Roman" pitchFamily="18" charset="0"/>
                          <a:cs typeface="Times New Roman" pitchFamily="18" charset="0"/>
                        </a:rPr>
                        <a:t>crore</a:t>
                      </a:r>
                      <a:endParaRPr lang="en-IN" sz="1600" dirty="0" smtClean="0">
                        <a:effectLst/>
                        <a:latin typeface="Times New Roman" pitchFamily="18" charset="0"/>
                        <a:cs typeface="Times New Roman" pitchFamily="18" charset="0"/>
                      </a:endParaRPr>
                    </a:p>
                    <a:p>
                      <a:pPr algn="ctr"/>
                      <a:endParaRPr lang="en-IN" sz="1600" dirty="0" smtClean="0">
                        <a:effectLst/>
                        <a:latin typeface="Times New Roman" pitchFamily="18" charset="0"/>
                        <a:cs typeface="Times New Roman" pitchFamily="18" charset="0"/>
                      </a:endParaRPr>
                    </a:p>
                    <a:p>
                      <a:pPr algn="ctr"/>
                      <a:r>
                        <a:rPr lang="en-IN" sz="1600" dirty="0" smtClean="0">
                          <a:effectLst/>
                          <a:latin typeface="Times New Roman" pitchFamily="18" charset="0"/>
                          <a:cs typeface="Times New Roman" pitchFamily="18" charset="0"/>
                        </a:rPr>
                        <a:t>National </a:t>
                      </a:r>
                      <a:r>
                        <a:rPr lang="en-IN" sz="1600" dirty="0">
                          <a:effectLst/>
                          <a:latin typeface="Times New Roman" pitchFamily="18" charset="0"/>
                          <a:cs typeface="Times New Roman" pitchFamily="18" charset="0"/>
                        </a:rPr>
                        <a:t>commission - from 1 </a:t>
                      </a:r>
                      <a:r>
                        <a:rPr lang="en-IN" sz="1600" dirty="0" err="1">
                          <a:effectLst/>
                          <a:latin typeface="Times New Roman" pitchFamily="18" charset="0"/>
                          <a:cs typeface="Times New Roman" pitchFamily="18" charset="0"/>
                        </a:rPr>
                        <a:t>crore</a:t>
                      </a:r>
                      <a:r>
                        <a:rPr lang="en-IN" sz="1600" dirty="0">
                          <a:effectLst/>
                          <a:latin typeface="Times New Roman" pitchFamily="18" charset="0"/>
                          <a:cs typeface="Times New Roman" pitchFamily="18" charset="0"/>
                        </a:rPr>
                        <a:t> and above</a:t>
                      </a:r>
                      <a:endParaRPr lang="en-IN" sz="1600" dirty="0">
                        <a:effectLst/>
                        <a:latin typeface="Times New Roman" pitchFamily="18" charset="0"/>
                        <a:ea typeface="Times New Roman"/>
                        <a:cs typeface="Times New Roman" pitchFamily="18" charset="0"/>
                      </a:endParaRPr>
                    </a:p>
                  </a:txBody>
                  <a:tcPr marL="23544" marR="23544" marT="23544" marB="23544"/>
                </a:tc>
                <a:tc>
                  <a:txBody>
                    <a:bodyPr/>
                    <a:lstStyle/>
                    <a:p>
                      <a:pPr algn="just"/>
                      <a:r>
                        <a:rPr lang="en-IN" sz="1600" dirty="0">
                          <a:effectLst/>
                          <a:latin typeface="Times New Roman" pitchFamily="18" charset="0"/>
                          <a:cs typeface="Times New Roman" pitchFamily="18" charset="0"/>
                        </a:rPr>
                        <a:t>District Commission – up to 1 </a:t>
                      </a:r>
                      <a:r>
                        <a:rPr lang="en-IN" sz="1600" dirty="0" err="1" smtClean="0">
                          <a:effectLst/>
                          <a:latin typeface="Times New Roman" pitchFamily="18" charset="0"/>
                          <a:cs typeface="Times New Roman" pitchFamily="18" charset="0"/>
                        </a:rPr>
                        <a:t>crore</a:t>
                      </a:r>
                      <a:endParaRPr lang="en-IN" sz="1600" dirty="0" smtClean="0">
                        <a:effectLst/>
                        <a:latin typeface="Times New Roman" pitchFamily="18" charset="0"/>
                        <a:cs typeface="Times New Roman" pitchFamily="18" charset="0"/>
                      </a:endParaRPr>
                    </a:p>
                    <a:p>
                      <a:pPr algn="just"/>
                      <a:endParaRPr lang="en-IN" sz="1600" dirty="0">
                        <a:effectLst/>
                        <a:latin typeface="Times New Roman" pitchFamily="18" charset="0"/>
                        <a:cs typeface="Times New Roman" pitchFamily="18" charset="0"/>
                      </a:endParaRPr>
                    </a:p>
                    <a:p>
                      <a:pPr algn="just"/>
                      <a:r>
                        <a:rPr lang="en-IN" sz="1600" dirty="0">
                          <a:effectLst/>
                          <a:latin typeface="Times New Roman" pitchFamily="18" charset="0"/>
                          <a:cs typeface="Times New Roman" pitchFamily="18" charset="0"/>
                        </a:rPr>
                        <a:t>State commission - from 1 </a:t>
                      </a:r>
                      <a:r>
                        <a:rPr lang="en-IN" sz="1600" dirty="0" err="1">
                          <a:effectLst/>
                          <a:latin typeface="Times New Roman" pitchFamily="18" charset="0"/>
                          <a:cs typeface="Times New Roman" pitchFamily="18" charset="0"/>
                        </a:rPr>
                        <a:t>crore</a:t>
                      </a:r>
                      <a:r>
                        <a:rPr lang="en-IN" sz="1600" dirty="0">
                          <a:effectLst/>
                          <a:latin typeface="Times New Roman" pitchFamily="18" charset="0"/>
                          <a:cs typeface="Times New Roman" pitchFamily="18" charset="0"/>
                        </a:rPr>
                        <a:t> to 10 </a:t>
                      </a:r>
                      <a:r>
                        <a:rPr lang="en-IN" sz="1600" dirty="0" err="1" smtClean="0">
                          <a:effectLst/>
                          <a:latin typeface="Times New Roman" pitchFamily="18" charset="0"/>
                          <a:cs typeface="Times New Roman" pitchFamily="18" charset="0"/>
                        </a:rPr>
                        <a:t>crore</a:t>
                      </a:r>
                      <a:endParaRPr lang="en-IN" sz="1600" dirty="0" smtClean="0">
                        <a:effectLst/>
                        <a:latin typeface="Times New Roman" pitchFamily="18" charset="0"/>
                        <a:cs typeface="Times New Roman" pitchFamily="18" charset="0"/>
                      </a:endParaRPr>
                    </a:p>
                    <a:p>
                      <a:pPr algn="just"/>
                      <a:endParaRPr lang="en-IN" sz="1600" dirty="0">
                        <a:effectLst/>
                        <a:latin typeface="Times New Roman" pitchFamily="18" charset="0"/>
                        <a:cs typeface="Times New Roman" pitchFamily="18" charset="0"/>
                      </a:endParaRPr>
                    </a:p>
                    <a:p>
                      <a:pPr algn="just"/>
                      <a:r>
                        <a:rPr lang="en-IN" sz="1600" dirty="0">
                          <a:effectLst/>
                          <a:latin typeface="Times New Roman" pitchFamily="18" charset="0"/>
                          <a:cs typeface="Times New Roman" pitchFamily="18" charset="0"/>
                        </a:rPr>
                        <a:t>National commission - from 10 </a:t>
                      </a:r>
                      <a:r>
                        <a:rPr lang="en-IN" sz="1600" dirty="0" err="1">
                          <a:effectLst/>
                          <a:latin typeface="Times New Roman" pitchFamily="18" charset="0"/>
                          <a:cs typeface="Times New Roman" pitchFamily="18" charset="0"/>
                        </a:rPr>
                        <a:t>crore</a:t>
                      </a:r>
                      <a:r>
                        <a:rPr lang="en-IN" sz="1600" dirty="0">
                          <a:effectLst/>
                          <a:latin typeface="Times New Roman" pitchFamily="18" charset="0"/>
                          <a:cs typeface="Times New Roman" pitchFamily="18" charset="0"/>
                        </a:rPr>
                        <a:t> and above</a:t>
                      </a:r>
                      <a:endParaRPr lang="en-IN" sz="1600" dirty="0">
                        <a:effectLst/>
                        <a:latin typeface="Times New Roman" pitchFamily="18" charset="0"/>
                        <a:ea typeface="Times New Roman"/>
                        <a:cs typeface="Times New Roman" pitchFamily="18" charset="0"/>
                      </a:endParaRPr>
                    </a:p>
                  </a:txBody>
                  <a:tcPr marL="23544" marR="23544" marT="23544" marB="23544"/>
                </a:tc>
              </a:tr>
              <a:tr h="279438">
                <a:tc>
                  <a:txBody>
                    <a:bodyPr/>
                    <a:lstStyle/>
                    <a:p>
                      <a:pPr algn="just"/>
                      <a:r>
                        <a:rPr lang="en-IN" sz="1600">
                          <a:effectLst/>
                          <a:latin typeface="Times New Roman" pitchFamily="18" charset="0"/>
                          <a:cs typeface="Times New Roman" pitchFamily="18" charset="0"/>
                        </a:rPr>
                        <a:t>Territorial Jurisdiction</a:t>
                      </a:r>
                      <a:endParaRPr lang="en-IN" sz="1600">
                        <a:effectLst/>
                        <a:latin typeface="Times New Roman" pitchFamily="18" charset="0"/>
                        <a:ea typeface="Times New Roman"/>
                        <a:cs typeface="Times New Roman" pitchFamily="18" charset="0"/>
                      </a:endParaRPr>
                    </a:p>
                  </a:txBody>
                  <a:tcPr marL="23544" marR="23544" marT="23544" marB="23544"/>
                </a:tc>
                <a:tc>
                  <a:txBody>
                    <a:bodyPr/>
                    <a:lstStyle/>
                    <a:p>
                      <a:pPr algn="just"/>
                      <a:r>
                        <a:rPr lang="en-IN" sz="1600">
                          <a:effectLst/>
                          <a:latin typeface="Times New Roman" pitchFamily="18" charset="0"/>
                          <a:cs typeface="Times New Roman" pitchFamily="18" charset="0"/>
                        </a:rPr>
                        <a:t>Where seller has office</a:t>
                      </a:r>
                      <a:endParaRPr lang="en-IN" sz="1600">
                        <a:effectLst/>
                        <a:latin typeface="Times New Roman" pitchFamily="18" charset="0"/>
                        <a:ea typeface="Times New Roman"/>
                        <a:cs typeface="Times New Roman" pitchFamily="18" charset="0"/>
                      </a:endParaRPr>
                    </a:p>
                  </a:txBody>
                  <a:tcPr marL="23544" marR="23544" marT="23544" marB="23544"/>
                </a:tc>
                <a:tc>
                  <a:txBody>
                    <a:bodyPr/>
                    <a:lstStyle/>
                    <a:p>
                      <a:pPr algn="just"/>
                      <a:r>
                        <a:rPr lang="en-IN" sz="1600" dirty="0">
                          <a:effectLst/>
                          <a:latin typeface="Times New Roman" pitchFamily="18" charset="0"/>
                          <a:cs typeface="Times New Roman" pitchFamily="18" charset="0"/>
                        </a:rPr>
                        <a:t>Where complainant resides or works</a:t>
                      </a:r>
                      <a:endParaRPr lang="en-IN" sz="1600" dirty="0">
                        <a:effectLst/>
                        <a:latin typeface="Times New Roman" pitchFamily="18" charset="0"/>
                        <a:ea typeface="Times New Roman"/>
                        <a:cs typeface="Times New Roman" pitchFamily="18" charset="0"/>
                      </a:endParaRPr>
                    </a:p>
                  </a:txBody>
                  <a:tcPr marL="23544" marR="23544" marT="23544" marB="23544"/>
                </a:tc>
              </a:tr>
              <a:tr h="268769">
                <a:tc>
                  <a:txBody>
                    <a:bodyPr/>
                    <a:lstStyle/>
                    <a:p>
                      <a:pPr algn="just"/>
                      <a:r>
                        <a:rPr lang="en-IN" sz="1600">
                          <a:effectLst/>
                          <a:latin typeface="Times New Roman" pitchFamily="18" charset="0"/>
                          <a:cs typeface="Times New Roman" pitchFamily="18" charset="0"/>
                        </a:rPr>
                        <a:t>Regulator</a:t>
                      </a:r>
                      <a:endParaRPr lang="en-IN" sz="1600">
                        <a:effectLst/>
                        <a:latin typeface="Times New Roman" pitchFamily="18" charset="0"/>
                        <a:ea typeface="Times New Roman"/>
                        <a:cs typeface="Times New Roman" pitchFamily="18" charset="0"/>
                      </a:endParaRPr>
                    </a:p>
                  </a:txBody>
                  <a:tcPr marL="23544" marR="23544" marT="23544" marB="23544"/>
                </a:tc>
                <a:tc>
                  <a:txBody>
                    <a:bodyPr/>
                    <a:lstStyle/>
                    <a:p>
                      <a:pPr algn="just"/>
                      <a:r>
                        <a:rPr lang="en-IN" sz="1600" dirty="0" smtClean="0">
                          <a:effectLst/>
                          <a:latin typeface="Times New Roman" pitchFamily="18" charset="0"/>
                          <a:cs typeface="Times New Roman" pitchFamily="18" charset="0"/>
                        </a:rPr>
                        <a:t>NA</a:t>
                      </a:r>
                      <a:endParaRPr lang="en-IN" sz="1600" dirty="0">
                        <a:effectLst/>
                        <a:latin typeface="Times New Roman" pitchFamily="18" charset="0"/>
                        <a:ea typeface="Times New Roman"/>
                        <a:cs typeface="Times New Roman" pitchFamily="18" charset="0"/>
                      </a:endParaRPr>
                    </a:p>
                  </a:txBody>
                  <a:tcPr marL="23544" marR="23544" marT="23544" marB="23544"/>
                </a:tc>
                <a:tc>
                  <a:txBody>
                    <a:bodyPr/>
                    <a:lstStyle/>
                    <a:p>
                      <a:pPr algn="just"/>
                      <a:r>
                        <a:rPr lang="en-IN" sz="1600">
                          <a:effectLst/>
                          <a:latin typeface="Times New Roman" pitchFamily="18" charset="0"/>
                          <a:cs typeface="Times New Roman" pitchFamily="18" charset="0"/>
                        </a:rPr>
                        <a:t>Central Consumer Protection Authority is formed.</a:t>
                      </a:r>
                      <a:endParaRPr lang="en-IN" sz="1600">
                        <a:effectLst/>
                        <a:latin typeface="Times New Roman" pitchFamily="18" charset="0"/>
                        <a:ea typeface="Times New Roman"/>
                        <a:cs typeface="Times New Roman" pitchFamily="18" charset="0"/>
                      </a:endParaRPr>
                    </a:p>
                  </a:txBody>
                  <a:tcPr marL="23544" marR="23544" marT="23544" marB="23544"/>
                </a:tc>
              </a:tr>
              <a:tr h="268769">
                <a:tc>
                  <a:txBody>
                    <a:bodyPr/>
                    <a:lstStyle/>
                    <a:p>
                      <a:pPr algn="just"/>
                      <a:r>
                        <a:rPr lang="en-IN" sz="1600">
                          <a:effectLst/>
                          <a:latin typeface="Times New Roman" pitchFamily="18" charset="0"/>
                          <a:cs typeface="Times New Roman" pitchFamily="18" charset="0"/>
                        </a:rPr>
                        <a:t>Mediation</a:t>
                      </a:r>
                      <a:endParaRPr lang="en-IN" sz="1600">
                        <a:effectLst/>
                        <a:latin typeface="Times New Roman" pitchFamily="18" charset="0"/>
                        <a:ea typeface="Times New Roman"/>
                        <a:cs typeface="Times New Roman" pitchFamily="18" charset="0"/>
                      </a:endParaRPr>
                    </a:p>
                  </a:txBody>
                  <a:tcPr marL="23544" marR="23544" marT="23544" marB="23544"/>
                </a:tc>
                <a:tc>
                  <a:txBody>
                    <a:bodyPr/>
                    <a:lstStyle/>
                    <a:p>
                      <a:pPr algn="just"/>
                      <a:r>
                        <a:rPr lang="en-IN" sz="1600" dirty="0" smtClean="0">
                          <a:effectLst/>
                          <a:latin typeface="Times New Roman" pitchFamily="18" charset="0"/>
                          <a:cs typeface="Times New Roman" pitchFamily="18" charset="0"/>
                        </a:rPr>
                        <a:t>NA</a:t>
                      </a:r>
                      <a:endParaRPr lang="en-IN" sz="1600" dirty="0">
                        <a:effectLst/>
                        <a:latin typeface="Times New Roman" pitchFamily="18" charset="0"/>
                        <a:ea typeface="Times New Roman"/>
                        <a:cs typeface="Times New Roman" pitchFamily="18" charset="0"/>
                      </a:endParaRPr>
                    </a:p>
                  </a:txBody>
                  <a:tcPr marL="23544" marR="23544" marT="23544" marB="23544"/>
                </a:tc>
                <a:tc>
                  <a:txBody>
                    <a:bodyPr/>
                    <a:lstStyle/>
                    <a:p>
                      <a:pPr algn="just"/>
                      <a:r>
                        <a:rPr lang="en-IN" sz="1600">
                          <a:effectLst/>
                          <a:latin typeface="Times New Roman" pitchFamily="18" charset="0"/>
                          <a:cs typeface="Times New Roman" pitchFamily="18" charset="0"/>
                        </a:rPr>
                        <a:t>Courts can refer settlement through mediation.</a:t>
                      </a:r>
                      <a:endParaRPr lang="en-IN" sz="1600">
                        <a:effectLst/>
                        <a:latin typeface="Times New Roman" pitchFamily="18" charset="0"/>
                        <a:ea typeface="Times New Roman"/>
                        <a:cs typeface="Times New Roman" pitchFamily="18" charset="0"/>
                      </a:endParaRPr>
                    </a:p>
                  </a:txBody>
                  <a:tcPr marL="23544" marR="23544" marT="23544" marB="23544"/>
                </a:tc>
              </a:tr>
              <a:tr h="487017">
                <a:tc>
                  <a:txBody>
                    <a:bodyPr/>
                    <a:lstStyle/>
                    <a:p>
                      <a:pPr algn="just"/>
                      <a:r>
                        <a:rPr lang="en-IN" sz="1600" dirty="0" smtClean="0">
                          <a:effectLst/>
                          <a:latin typeface="Times New Roman" pitchFamily="18" charset="0"/>
                          <a:cs typeface="Times New Roman" pitchFamily="18" charset="0"/>
                        </a:rPr>
                        <a:t>E-Commerce</a:t>
                      </a:r>
                      <a:endParaRPr lang="en-IN" sz="1600" dirty="0">
                        <a:effectLst/>
                        <a:latin typeface="Times New Roman" pitchFamily="18" charset="0"/>
                        <a:ea typeface="Times New Roman"/>
                        <a:cs typeface="Times New Roman" pitchFamily="18" charset="0"/>
                      </a:endParaRPr>
                    </a:p>
                  </a:txBody>
                  <a:tcPr marL="23544" marR="23544" marT="23544" marB="23544"/>
                </a:tc>
                <a:tc>
                  <a:txBody>
                    <a:bodyPr/>
                    <a:lstStyle/>
                    <a:p>
                      <a:pPr algn="just"/>
                      <a:r>
                        <a:rPr lang="en-IN" sz="1600" dirty="0" smtClean="0">
                          <a:effectLst/>
                          <a:latin typeface="Times New Roman" pitchFamily="18" charset="0"/>
                          <a:cs typeface="Times New Roman" pitchFamily="18" charset="0"/>
                        </a:rPr>
                        <a:t>NA</a:t>
                      </a:r>
                      <a:endParaRPr lang="en-IN" sz="1600" dirty="0">
                        <a:effectLst/>
                        <a:latin typeface="Times New Roman" pitchFamily="18" charset="0"/>
                        <a:ea typeface="Times New Roman"/>
                        <a:cs typeface="Times New Roman" pitchFamily="18" charset="0"/>
                      </a:endParaRPr>
                    </a:p>
                  </a:txBody>
                  <a:tcPr marL="23544" marR="23544" marT="23544" marB="23544"/>
                </a:tc>
                <a:tc>
                  <a:txBody>
                    <a:bodyPr/>
                    <a:lstStyle/>
                    <a:p>
                      <a:pPr algn="just"/>
                      <a:r>
                        <a:rPr lang="en-IN" sz="1600">
                          <a:effectLst/>
                          <a:latin typeface="Times New Roman" pitchFamily="18" charset="0"/>
                          <a:cs typeface="Times New Roman" pitchFamily="18" charset="0"/>
                        </a:rPr>
                        <a:t>E-Commerce transactions will come under the provisions involving direct sales</a:t>
                      </a:r>
                      <a:endParaRPr lang="en-IN" sz="1600">
                        <a:effectLst/>
                        <a:latin typeface="Times New Roman" pitchFamily="18" charset="0"/>
                        <a:ea typeface="Times New Roman"/>
                        <a:cs typeface="Times New Roman" pitchFamily="18" charset="0"/>
                      </a:endParaRPr>
                    </a:p>
                  </a:txBody>
                  <a:tcPr marL="23544" marR="23544" marT="23544" marB="23544"/>
                </a:tc>
              </a:tr>
              <a:tr h="377893">
                <a:tc>
                  <a:txBody>
                    <a:bodyPr/>
                    <a:lstStyle/>
                    <a:p>
                      <a:pPr algn="just"/>
                      <a:r>
                        <a:rPr lang="en-IN" sz="1600">
                          <a:effectLst/>
                          <a:latin typeface="Times New Roman" pitchFamily="18" charset="0"/>
                          <a:cs typeface="Times New Roman" pitchFamily="18" charset="0"/>
                        </a:rPr>
                        <a:t>Product Liability</a:t>
                      </a:r>
                      <a:endParaRPr lang="en-IN" sz="1600">
                        <a:effectLst/>
                        <a:latin typeface="Times New Roman" pitchFamily="18" charset="0"/>
                        <a:ea typeface="Times New Roman"/>
                        <a:cs typeface="Times New Roman" pitchFamily="18" charset="0"/>
                      </a:endParaRPr>
                    </a:p>
                  </a:txBody>
                  <a:tcPr marL="23544" marR="23544" marT="23544" marB="23544"/>
                </a:tc>
                <a:tc>
                  <a:txBody>
                    <a:bodyPr/>
                    <a:lstStyle/>
                    <a:p>
                      <a:pPr algn="just"/>
                      <a:r>
                        <a:rPr lang="en-IN" sz="1600" dirty="0" smtClean="0">
                          <a:effectLst/>
                          <a:latin typeface="Times New Roman" pitchFamily="18" charset="0"/>
                          <a:cs typeface="Times New Roman" pitchFamily="18" charset="0"/>
                        </a:rPr>
                        <a:t>NA</a:t>
                      </a:r>
                      <a:endParaRPr lang="en-IN" sz="1600" dirty="0">
                        <a:effectLst/>
                        <a:latin typeface="Times New Roman" pitchFamily="18" charset="0"/>
                        <a:ea typeface="Times New Roman"/>
                        <a:cs typeface="Times New Roman" pitchFamily="18" charset="0"/>
                      </a:endParaRPr>
                    </a:p>
                  </a:txBody>
                  <a:tcPr marL="23544" marR="23544" marT="23544" marB="23544"/>
                </a:tc>
                <a:tc>
                  <a:txBody>
                    <a:bodyPr/>
                    <a:lstStyle/>
                    <a:p>
                      <a:pPr algn="just"/>
                      <a:r>
                        <a:rPr lang="en-IN" sz="1600" dirty="0">
                          <a:effectLst/>
                          <a:latin typeface="Times New Roman" pitchFamily="18" charset="0"/>
                          <a:cs typeface="Times New Roman" pitchFamily="18" charset="0"/>
                        </a:rPr>
                        <a:t>Consumers have the right to seek compensation for any harm caused.</a:t>
                      </a:r>
                      <a:endParaRPr lang="en-IN" sz="1600" dirty="0">
                        <a:effectLst/>
                        <a:latin typeface="Times New Roman" pitchFamily="18" charset="0"/>
                        <a:ea typeface="Times New Roman"/>
                        <a:cs typeface="Times New Roman" pitchFamily="18" charset="0"/>
                      </a:endParaRPr>
                    </a:p>
                  </a:txBody>
                  <a:tcPr marL="23544" marR="23544" marT="23544" marB="23544"/>
                </a:tc>
              </a:tr>
            </a:tbl>
          </a:graphicData>
        </a:graphic>
      </p:graphicFrame>
      <p:sp>
        <p:nvSpPr>
          <p:cNvPr id="8" name="Rectangle 3"/>
          <p:cNvSpPr>
            <a:spLocks noChangeArrowheads="1"/>
          </p:cNvSpPr>
          <p:nvPr/>
        </p:nvSpPr>
        <p:spPr bwMode="auto">
          <a:xfrm>
            <a:off x="755576" y="564635"/>
            <a:ext cx="780098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IN A NUTSHELL – ANALYSIS BETWEEN 1986 ACT AND THE NEW ACT</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1017020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88640"/>
            <a:ext cx="7272808" cy="5909310"/>
          </a:xfrm>
          <a:prstGeom prst="rect">
            <a:avLst/>
          </a:prstGeom>
        </p:spPr>
        <p:txBody>
          <a:bodyPr wrap="square">
            <a:spAutoFit/>
          </a:bodyPr>
          <a:lstStyle/>
          <a:p>
            <a:endParaRPr lang="en-IN" b="1" i="1" dirty="0"/>
          </a:p>
          <a:p>
            <a:pPr algn="just"/>
            <a:r>
              <a:rPr lang="en-IN" sz="2000" b="1" i="1" dirty="0" smtClean="0">
                <a:latin typeface="Times New Roman" pitchFamily="18" charset="0"/>
                <a:cs typeface="Times New Roman" pitchFamily="18" charset="0"/>
              </a:rPr>
              <a:t>Pecuniary Jurisdiction</a:t>
            </a:r>
            <a:r>
              <a:rPr lang="en-IN" sz="2000"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the </a:t>
            </a:r>
            <a:r>
              <a:rPr lang="en-IN" sz="2000" dirty="0">
                <a:latin typeface="Times New Roman" pitchFamily="18" charset="0"/>
                <a:cs typeface="Times New Roman" pitchFamily="18" charset="0"/>
              </a:rPr>
              <a:t>New Act has also changed the manner for determining the pecuniary jurisdiction for filing the Complaint. Now the pecuniary jurisdiction will be determined </a:t>
            </a:r>
            <a:r>
              <a:rPr lang="en-IN" sz="2000" b="1" i="1" u="sng" dirty="0">
                <a:latin typeface="Times New Roman" pitchFamily="18" charset="0"/>
                <a:cs typeface="Times New Roman" pitchFamily="18" charset="0"/>
              </a:rPr>
              <a:t>on the basis of the value of goods or services paid as consideration</a:t>
            </a:r>
            <a:r>
              <a:rPr lang="en-IN" sz="2000" dirty="0">
                <a:latin typeface="Times New Roman" pitchFamily="18" charset="0"/>
                <a:cs typeface="Times New Roman" pitchFamily="18" charset="0"/>
              </a:rPr>
              <a:t> as against the </a:t>
            </a:r>
            <a:r>
              <a:rPr lang="en-IN" sz="2000" dirty="0" smtClean="0">
                <a:latin typeface="Times New Roman" pitchFamily="18" charset="0"/>
                <a:cs typeface="Times New Roman" pitchFamily="18" charset="0"/>
              </a:rPr>
              <a:t>Old </a:t>
            </a:r>
            <a:r>
              <a:rPr lang="en-IN" sz="2000" dirty="0">
                <a:latin typeface="Times New Roman" pitchFamily="18" charset="0"/>
                <a:cs typeface="Times New Roman" pitchFamily="18" charset="0"/>
              </a:rPr>
              <a:t>Act wherein, the pecuniary jurisdiction was determined as per the </a:t>
            </a:r>
            <a:r>
              <a:rPr lang="en-IN" sz="2000" u="sng" dirty="0">
                <a:latin typeface="Times New Roman" pitchFamily="18" charset="0"/>
                <a:cs typeface="Times New Roman" pitchFamily="18" charset="0"/>
              </a:rPr>
              <a:t>value of goods and services as well as compensation claimed. </a:t>
            </a:r>
            <a:endParaRPr lang="en-IN" sz="2000" u="sng" dirty="0" smtClean="0">
              <a:latin typeface="Times New Roman" pitchFamily="18" charset="0"/>
              <a:cs typeface="Times New Roman" pitchFamily="18" charset="0"/>
            </a:endParaRPr>
          </a:p>
          <a:p>
            <a:pPr algn="just"/>
            <a:endParaRPr lang="en-IN" sz="2000" dirty="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This </a:t>
            </a:r>
            <a:r>
              <a:rPr lang="en-IN" sz="2000" dirty="0">
                <a:latin typeface="Times New Roman" pitchFamily="18" charset="0"/>
                <a:cs typeface="Times New Roman" pitchFamily="18" charset="0"/>
              </a:rPr>
              <a:t>would help in doing away the practice of inflating the compensation claimed so as to bring the complaint within the jurisdiction of State or National Commission</a:t>
            </a:r>
            <a:r>
              <a:rPr lang="en-IN" sz="2000" dirty="0" smtClean="0">
                <a:latin typeface="Times New Roman" pitchFamily="18" charset="0"/>
                <a:cs typeface="Times New Roman" pitchFamily="18" charset="0"/>
              </a:rPr>
              <a:t>.</a:t>
            </a:r>
          </a:p>
          <a:p>
            <a:pPr algn="just">
              <a:buFont typeface="Arial" pitchFamily="34" charset="0"/>
              <a:buChar char="•"/>
            </a:pPr>
            <a:endParaRPr lang="en-IN" sz="2000" dirty="0">
              <a:latin typeface="Times New Roman" pitchFamily="18" charset="0"/>
              <a:cs typeface="Times New Roman" pitchFamily="18" charset="0"/>
            </a:endParaRPr>
          </a:p>
          <a:p>
            <a:pPr algn="just">
              <a:buFont typeface="Arial" pitchFamily="34" charset="0"/>
              <a:buChar char="•"/>
            </a:pPr>
            <a:r>
              <a:rPr lang="en-IN" sz="2000" b="1" i="1" dirty="0">
                <a:latin typeface="Times New Roman" pitchFamily="18" charset="0"/>
                <a:cs typeface="Times New Roman" pitchFamily="18" charset="0"/>
              </a:rPr>
              <a:t>E-Complaints</a:t>
            </a:r>
            <a:r>
              <a:rPr lang="en-IN" sz="2000" dirty="0">
                <a:latin typeface="Times New Roman" pitchFamily="18" charset="0"/>
                <a:cs typeface="Times New Roman" pitchFamily="18" charset="0"/>
              </a:rPr>
              <a:t>: The New Act also contains enabling provisions for consumers to file complaints electronically and for hearing and/or examining parties through </a:t>
            </a:r>
            <a:r>
              <a:rPr lang="en-IN" sz="2000" dirty="0" smtClean="0">
                <a:latin typeface="Times New Roman" pitchFamily="18" charset="0"/>
                <a:cs typeface="Times New Roman" pitchFamily="18" charset="0"/>
              </a:rPr>
              <a:t>video-conferencing.</a:t>
            </a:r>
          </a:p>
          <a:p>
            <a:pPr algn="just"/>
            <a:endParaRPr lang="en-IN" sz="2000" dirty="0" smtClean="0">
              <a:latin typeface="Times New Roman" pitchFamily="18" charset="0"/>
              <a:cs typeface="Times New Roman" pitchFamily="18" charset="0"/>
            </a:endParaRPr>
          </a:p>
          <a:p>
            <a:pPr algn="just">
              <a:buFont typeface="Arial" pitchFamily="34" charset="0"/>
              <a:buChar char="•"/>
            </a:pPr>
            <a:r>
              <a:rPr lang="en-IN" sz="2000" b="1" i="1" dirty="0">
                <a:latin typeface="Times New Roman" pitchFamily="18" charset="0"/>
                <a:cs typeface="Times New Roman" pitchFamily="18" charset="0"/>
              </a:rPr>
              <a:t>Alternate Dispute </a:t>
            </a:r>
            <a:r>
              <a:rPr lang="en-IN" sz="2000" b="1" i="1" dirty="0" smtClean="0">
                <a:latin typeface="Times New Roman" pitchFamily="18" charset="0"/>
                <a:cs typeface="Times New Roman" pitchFamily="18" charset="0"/>
              </a:rPr>
              <a:t>Resolution</a:t>
            </a:r>
            <a:r>
              <a:rPr lang="en-IN" sz="2000" dirty="0" smtClean="0">
                <a:latin typeface="Times New Roman" pitchFamily="18" charset="0"/>
                <a:cs typeface="Times New Roman" pitchFamily="18" charset="0"/>
              </a:rPr>
              <a:t>: </a:t>
            </a:r>
            <a:r>
              <a:rPr lang="en-IN" sz="2000" dirty="0">
                <a:latin typeface="Times New Roman" pitchFamily="18" charset="0"/>
                <a:cs typeface="Times New Roman" pitchFamily="18" charset="0"/>
              </a:rPr>
              <a:t>Another provision introduced by the New Act to ensure speedy resolution of disputes is to provide for referring the disputes to mediation</a:t>
            </a:r>
          </a:p>
        </p:txBody>
      </p:sp>
    </p:spTree>
    <p:extLst>
      <p:ext uri="{BB962C8B-B14F-4D97-AF65-F5344CB8AC3E}">
        <p14:creationId xmlns:p14="http://schemas.microsoft.com/office/powerpoint/2010/main" val="10128910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305342"/>
            <a:ext cx="7344816" cy="4924425"/>
          </a:xfrm>
          <a:prstGeom prst="rect">
            <a:avLst/>
          </a:prstGeom>
        </p:spPr>
        <p:txBody>
          <a:bodyPr wrap="square">
            <a:spAutoFit/>
          </a:bodyPr>
          <a:lstStyle/>
          <a:p>
            <a:pPr>
              <a:buFont typeface="Arial" pitchFamily="34" charset="0"/>
              <a:buChar char="•"/>
            </a:pPr>
            <a:r>
              <a:rPr lang="en-IN" sz="2400" b="1" i="1" dirty="0">
                <a:latin typeface="Times New Roman" pitchFamily="18" charset="0"/>
                <a:cs typeface="Times New Roman" pitchFamily="18" charset="0"/>
              </a:rPr>
              <a:t>Penalty for non-compliance of orders</a:t>
            </a:r>
            <a:r>
              <a:rPr lang="en-IN" sz="2400" dirty="0">
                <a:latin typeface="Times New Roman" pitchFamily="18" charset="0"/>
                <a:cs typeface="Times New Roman" pitchFamily="18" charset="0"/>
              </a:rPr>
              <a:t>: </a:t>
            </a:r>
            <a:endParaRPr lang="en-IN" sz="24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pPr algn="just">
              <a:lnSpc>
                <a:spcPct val="150000"/>
              </a:lnSpc>
            </a:pPr>
            <a:r>
              <a:rPr lang="en-IN" sz="2000" dirty="0" smtClean="0">
                <a:latin typeface="Times New Roman" pitchFamily="18" charset="0"/>
                <a:cs typeface="Times New Roman" pitchFamily="18" charset="0"/>
              </a:rPr>
              <a:t>Under </a:t>
            </a:r>
            <a:r>
              <a:rPr lang="en-IN" sz="2000" dirty="0">
                <a:latin typeface="Times New Roman" pitchFamily="18" charset="0"/>
                <a:cs typeface="Times New Roman" pitchFamily="18" charset="0"/>
              </a:rPr>
              <a:t>1986 Act, failure to comply with orders passed by the District Forums or the State Commissions or the National Commission attracted a punishment of </a:t>
            </a:r>
            <a:r>
              <a:rPr lang="en-IN" sz="2000" b="1" dirty="0">
                <a:latin typeface="Times New Roman" pitchFamily="18" charset="0"/>
                <a:cs typeface="Times New Roman" pitchFamily="18" charset="0"/>
              </a:rPr>
              <a:t>imprisonment for a term not less than one month, but which could extend to three years, or with fine</a:t>
            </a:r>
            <a:r>
              <a:rPr lang="en-IN" sz="2000" dirty="0">
                <a:latin typeface="Times New Roman" pitchFamily="18" charset="0"/>
                <a:cs typeface="Times New Roman" pitchFamily="18" charset="0"/>
              </a:rPr>
              <a:t>, which was not less than two thousand rupees and could extend up to ten thousand rupees, or with both. However, the New Act retains the same term of imprisonment for non-compliance, the </a:t>
            </a:r>
            <a:r>
              <a:rPr lang="en-IN" sz="2000" b="1" i="1" dirty="0">
                <a:latin typeface="Times New Roman" pitchFamily="18" charset="0"/>
                <a:cs typeface="Times New Roman" pitchFamily="18" charset="0"/>
              </a:rPr>
              <a:t>fine has been increased to twenty five thousand rupees, which may extend to one lakh rupees, or </a:t>
            </a:r>
            <a:r>
              <a:rPr lang="en-IN" sz="2000" b="1" i="1" dirty="0" smtClean="0">
                <a:latin typeface="Times New Roman" pitchFamily="18" charset="0"/>
                <a:cs typeface="Times New Roman" pitchFamily="18" charset="0"/>
              </a:rPr>
              <a:t>both.</a:t>
            </a:r>
            <a:endParaRPr lang="en-IN" sz="2000" b="1" i="1" dirty="0">
              <a:latin typeface="Times New Roman" pitchFamily="18" charset="0"/>
              <a:cs typeface="Times New Roman" pitchFamily="18" charset="0"/>
            </a:endParaRPr>
          </a:p>
        </p:txBody>
      </p:sp>
    </p:spTree>
    <p:extLst>
      <p:ext uri="{BB962C8B-B14F-4D97-AF65-F5344CB8AC3E}">
        <p14:creationId xmlns:p14="http://schemas.microsoft.com/office/powerpoint/2010/main" val="709960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txBox="1">
            <a:spLocks noChangeArrowheads="1"/>
          </p:cNvSpPr>
          <p:nvPr/>
        </p:nvSpPr>
        <p:spPr>
          <a:xfrm>
            <a:off x="457200" y="228600"/>
            <a:ext cx="8229600" cy="1040160"/>
          </a:xfrm>
          <a:prstGeom prst="rect">
            <a:avLst/>
          </a:prstGeom>
        </p:spPr>
        <p:txBody>
          <a:bodyPr>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US" sz="3400" dirty="0" smtClean="0">
                <a:latin typeface="Times New Roman" pitchFamily="18" charset="0"/>
                <a:cs typeface="Times New Roman" pitchFamily="18" charset="0"/>
              </a:rPr>
              <a:t>CONSUMER PROTECTION ACT, 2019</a:t>
            </a:r>
          </a:p>
        </p:txBody>
      </p:sp>
      <p:sp>
        <p:nvSpPr>
          <p:cNvPr id="4" name="Rectangle 5"/>
          <p:cNvSpPr txBox="1">
            <a:spLocks noChangeArrowheads="1"/>
          </p:cNvSpPr>
          <p:nvPr/>
        </p:nvSpPr>
        <p:spPr>
          <a:xfrm>
            <a:off x="566738" y="1371600"/>
            <a:ext cx="8001000" cy="4505672"/>
          </a:xfrm>
          <a:prstGeom prst="rect">
            <a:avLst/>
          </a:prstGeom>
        </p:spPr>
        <p:txBody>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buFont typeface="Wingdings" pitchFamily="2" charset="2"/>
              <a:buChar char="Ø"/>
            </a:pPr>
            <a:r>
              <a:rPr lang="en-US" sz="2400" dirty="0" smtClean="0">
                <a:latin typeface="Times New Roman" pitchFamily="18" charset="0"/>
                <a:cs typeface="Times New Roman" pitchFamily="18" charset="0"/>
              </a:rPr>
              <a:t>Enacted to provide for the better protection of the interest of consumers and settlement of consumers’ disputes.</a:t>
            </a:r>
          </a:p>
          <a:p>
            <a:pPr algn="just">
              <a:buFont typeface="Wingdings" pitchFamily="2" charset="2"/>
              <a:buChar char="Ø"/>
            </a:pPr>
            <a:r>
              <a:rPr lang="en-IN" sz="2400" dirty="0" smtClean="0">
                <a:latin typeface="Times New Roman" pitchFamily="18" charset="0"/>
                <a:cs typeface="Times New Roman" pitchFamily="18" charset="0"/>
              </a:rPr>
              <a:t>In </a:t>
            </a:r>
            <a:r>
              <a:rPr lang="en-IN" sz="2400" dirty="0">
                <a:latin typeface="Times New Roman" pitchFamily="18" charset="0"/>
                <a:cs typeface="Times New Roman" pitchFamily="18" charset="0"/>
              </a:rPr>
              <a:t>2019, amongst the uproar and protest against abrogation of Article 370 of the Constitution, the Government of India passed the Consumer Protection Act 2019 (2019 Act) through the parliament and hailed it as a tool to protect consumer rights and simplify consumer dispute resolution mechanism</a:t>
            </a:r>
            <a:r>
              <a:rPr lang="en-IN" sz="2400" dirty="0" smtClean="0">
                <a:latin typeface="Times New Roman" pitchFamily="18" charset="0"/>
                <a:cs typeface="Times New Roman" pitchFamily="18" charset="0"/>
              </a:rPr>
              <a:t>.</a:t>
            </a:r>
          </a:p>
          <a:p>
            <a:pPr algn="just">
              <a:buFont typeface="Wingdings" pitchFamily="2" charset="2"/>
              <a:buChar char="Ø"/>
            </a:pPr>
            <a:r>
              <a:rPr lang="en-US" sz="2400" dirty="0">
                <a:latin typeface="Times New Roman" pitchFamily="18" charset="0"/>
                <a:cs typeface="Times New Roman" pitchFamily="18" charset="0"/>
              </a:rPr>
              <a:t>Act applies to whole of India except Jammu and </a:t>
            </a:r>
            <a:r>
              <a:rPr lang="en-US" sz="2400" dirty="0" smtClean="0">
                <a:latin typeface="Times New Roman" pitchFamily="18" charset="0"/>
                <a:cs typeface="Times New Roman" pitchFamily="18" charset="0"/>
              </a:rPr>
              <a:t>Kashmir</a:t>
            </a:r>
          </a:p>
          <a:p>
            <a:pPr algn="just">
              <a:buFont typeface="Wingdings" pitchFamily="2" charset="2"/>
              <a:buChar char="Ø"/>
            </a:pPr>
            <a:r>
              <a:rPr lang="en-US" sz="2400" dirty="0" smtClean="0">
                <a:latin typeface="Times New Roman" pitchFamily="18" charset="0"/>
                <a:cs typeface="Times New Roman" pitchFamily="18" charset="0"/>
              </a:rPr>
              <a:t>Chapter I, II, IV to VIII came into force on 20.07.2020 and some Chapters and Sections came into force on 24.07.2020.</a:t>
            </a:r>
          </a:p>
          <a:p>
            <a:pPr marL="45720" indent="0" algn="just">
              <a:buNone/>
            </a:pPr>
            <a:endParaRPr lang="en-US" sz="2600" dirty="0" smtClean="0"/>
          </a:p>
        </p:txBody>
      </p:sp>
    </p:spTree>
    <p:extLst>
      <p:ext uri="{BB962C8B-B14F-4D97-AF65-F5344CB8AC3E}">
        <p14:creationId xmlns:p14="http://schemas.microsoft.com/office/powerpoint/2010/main" val="27959859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1052736"/>
            <a:ext cx="7128792" cy="4893647"/>
          </a:xfrm>
          <a:prstGeom prst="rect">
            <a:avLst/>
          </a:prstGeom>
        </p:spPr>
        <p:txBody>
          <a:bodyPr wrap="square">
            <a:spAutoFit/>
          </a:bodyPr>
          <a:lstStyle/>
          <a:p>
            <a:r>
              <a:rPr lang="en-IN" sz="2200" b="1" i="1" dirty="0">
                <a:latin typeface="Times New Roman" pitchFamily="18" charset="0"/>
                <a:cs typeface="Times New Roman" pitchFamily="18" charset="0"/>
              </a:rPr>
              <a:t>Power of </a:t>
            </a:r>
            <a:r>
              <a:rPr lang="en-IN" sz="2200" b="1" i="1" dirty="0" smtClean="0">
                <a:latin typeface="Times New Roman" pitchFamily="18" charset="0"/>
                <a:cs typeface="Times New Roman" pitchFamily="18" charset="0"/>
              </a:rPr>
              <a:t>Review</a:t>
            </a:r>
            <a:r>
              <a:rPr lang="en-IN" sz="2200" dirty="0" smtClean="0">
                <a:latin typeface="Times New Roman" pitchFamily="18" charset="0"/>
                <a:cs typeface="Times New Roman" pitchFamily="18" charset="0"/>
              </a:rPr>
              <a:t>: </a:t>
            </a:r>
          </a:p>
          <a:p>
            <a:pPr algn="just"/>
            <a:endParaRPr lang="en-IN" sz="2000" dirty="0">
              <a:latin typeface="Times New Roman" pitchFamily="18" charset="0"/>
              <a:cs typeface="Times New Roman" pitchFamily="18" charset="0"/>
            </a:endParaRPr>
          </a:p>
          <a:p>
            <a:pPr algn="just">
              <a:lnSpc>
                <a:spcPct val="150000"/>
              </a:lnSpc>
              <a:buFont typeface="Arial" pitchFamily="34" charset="0"/>
              <a:buChar char="•"/>
            </a:pPr>
            <a:r>
              <a:rPr lang="en-IN" sz="2000" dirty="0" smtClean="0">
                <a:latin typeface="Times New Roman" pitchFamily="18" charset="0"/>
                <a:cs typeface="Times New Roman" pitchFamily="18" charset="0"/>
              </a:rPr>
              <a:t>Under </a:t>
            </a:r>
            <a:r>
              <a:rPr lang="en-IN" sz="2000" dirty="0">
                <a:latin typeface="Times New Roman" pitchFamily="18" charset="0"/>
                <a:cs typeface="Times New Roman" pitchFamily="18" charset="0"/>
              </a:rPr>
              <a:t>the 1986 Act, the aggrieved parties did not have any recourse other than filling an appeal to the State or the National Commission </a:t>
            </a:r>
            <a:r>
              <a:rPr lang="en-IN" sz="2000" b="1" dirty="0">
                <a:latin typeface="Times New Roman" pitchFamily="18" charset="0"/>
                <a:cs typeface="Times New Roman" pitchFamily="18" charset="0"/>
              </a:rPr>
              <a:t>to set right the errors </a:t>
            </a:r>
            <a:r>
              <a:rPr lang="en-IN" sz="2000" dirty="0">
                <a:latin typeface="Times New Roman" pitchFamily="18" charset="0"/>
                <a:cs typeface="Times New Roman" pitchFamily="18" charset="0"/>
              </a:rPr>
              <a:t>made by the District Forum or the State Commission respectively. However, under the New Act, the District, State and National Commissions have been vested with the power to review its own orders where an application is filed for within 30 days of passing such an order</a:t>
            </a:r>
            <a:r>
              <a:rPr lang="en-IN" sz="2000" dirty="0" smtClean="0">
                <a:latin typeface="Times New Roman" pitchFamily="18" charset="0"/>
                <a:cs typeface="Times New Roman" pitchFamily="18" charset="0"/>
              </a:rPr>
              <a:t>.</a:t>
            </a:r>
          </a:p>
          <a:p>
            <a:pPr algn="just">
              <a:buFont typeface="Arial" pitchFamily="34" charset="0"/>
              <a:buChar char="•"/>
            </a:pPr>
            <a:endParaRPr lang="en-IN" sz="2000" dirty="0" smtClean="0">
              <a:latin typeface="Times New Roman" pitchFamily="18" charset="0"/>
              <a:cs typeface="Times New Roman" pitchFamily="18" charset="0"/>
            </a:endParaRPr>
          </a:p>
          <a:p>
            <a:pPr algn="just"/>
            <a:endParaRPr lang="en-IN" sz="2000" dirty="0">
              <a:latin typeface="Times New Roman" pitchFamily="18" charset="0"/>
              <a:cs typeface="Times New Roman" pitchFamily="18" charset="0"/>
            </a:endParaRPr>
          </a:p>
          <a:p>
            <a:pPr algn="just"/>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4813197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6247" y="116632"/>
            <a:ext cx="7272808" cy="5909310"/>
          </a:xfrm>
          <a:prstGeom prst="rect">
            <a:avLst/>
          </a:prstGeom>
        </p:spPr>
        <p:txBody>
          <a:bodyPr wrap="square">
            <a:spAutoFit/>
          </a:bodyPr>
          <a:lstStyle/>
          <a:p>
            <a:pPr algn="just"/>
            <a:endParaRPr lang="en-IN" b="1" i="1" dirty="0" smtClean="0"/>
          </a:p>
          <a:p>
            <a:pPr marL="285750" indent="-285750" algn="just">
              <a:buFont typeface="Arial" pitchFamily="34" charset="0"/>
              <a:buChar char="•"/>
            </a:pPr>
            <a:r>
              <a:rPr lang="en-IN" b="1" i="1" dirty="0" smtClean="0"/>
              <a:t>Appeal </a:t>
            </a:r>
            <a:r>
              <a:rPr lang="en-IN" b="1" i="1" dirty="0"/>
              <a:t>against the order of </a:t>
            </a:r>
            <a:r>
              <a:rPr lang="en-IN" b="1" i="1" dirty="0" smtClean="0"/>
              <a:t>DISTRICT Commission</a:t>
            </a:r>
            <a:r>
              <a:rPr lang="en-IN" dirty="0" smtClean="0"/>
              <a:t>: </a:t>
            </a:r>
            <a:r>
              <a:rPr lang="en-IN" dirty="0"/>
              <a:t>If a party is aggrieved by the order of the district commission then they may prefer an appeal to the State Commission </a:t>
            </a:r>
            <a:r>
              <a:rPr lang="en-IN" u="sng" dirty="0"/>
              <a:t>within 45 days </a:t>
            </a:r>
            <a:r>
              <a:rPr lang="en-IN" dirty="0"/>
              <a:t>of receiving such order. </a:t>
            </a:r>
            <a:r>
              <a:rPr lang="en-IN" dirty="0" smtClean="0"/>
              <a:t>However</a:t>
            </a:r>
            <a:r>
              <a:rPr lang="en-IN" dirty="0"/>
              <a:t>, </a:t>
            </a:r>
            <a:r>
              <a:rPr lang="en-IN" u="sng" dirty="0"/>
              <a:t>minimum 50% of the amount must be paid before the State Commission will hear the appeal</a:t>
            </a:r>
            <a:r>
              <a:rPr lang="en-IN" dirty="0" smtClean="0"/>
              <a:t>.</a:t>
            </a:r>
          </a:p>
          <a:p>
            <a:pPr algn="just"/>
            <a:endParaRPr lang="en-IN" dirty="0" smtClean="0"/>
          </a:p>
          <a:p>
            <a:pPr algn="just"/>
            <a:endParaRPr lang="en-IN" dirty="0"/>
          </a:p>
          <a:p>
            <a:pPr marL="285750" indent="-285750" algn="just">
              <a:buFont typeface="Arial" pitchFamily="34" charset="0"/>
              <a:buChar char="•"/>
            </a:pPr>
            <a:r>
              <a:rPr lang="en-IN" b="1" i="1" dirty="0"/>
              <a:t>Appeal against the order of the </a:t>
            </a:r>
            <a:r>
              <a:rPr lang="en-IN" b="1" i="1" dirty="0" smtClean="0"/>
              <a:t>STATE Commission</a:t>
            </a:r>
            <a:r>
              <a:rPr lang="en-IN" dirty="0" smtClean="0"/>
              <a:t>: </a:t>
            </a:r>
            <a:r>
              <a:rPr lang="en-IN" dirty="0"/>
              <a:t>If aggrieved by the decision, the aggrieved party may prefer an appeal to the National Commission </a:t>
            </a:r>
            <a:r>
              <a:rPr lang="en-IN" u="sng" dirty="0"/>
              <a:t>within 30 days of receiving the order from the state commission</a:t>
            </a:r>
            <a:r>
              <a:rPr lang="en-IN" dirty="0"/>
              <a:t>. </a:t>
            </a:r>
            <a:r>
              <a:rPr lang="en-IN" dirty="0" smtClean="0"/>
              <a:t>However</a:t>
            </a:r>
            <a:r>
              <a:rPr lang="en-IN" dirty="0"/>
              <a:t>, </a:t>
            </a:r>
            <a:r>
              <a:rPr lang="en-IN" u="sng" dirty="0"/>
              <a:t>minimum 50% of the amount must be paid before the National Commission will hear the appeal</a:t>
            </a:r>
            <a:r>
              <a:rPr lang="en-IN" dirty="0" smtClean="0"/>
              <a:t>.</a:t>
            </a:r>
          </a:p>
          <a:p>
            <a:pPr algn="just"/>
            <a:endParaRPr lang="en-IN" dirty="0" smtClean="0"/>
          </a:p>
          <a:p>
            <a:pPr algn="just"/>
            <a:endParaRPr lang="en-IN" dirty="0"/>
          </a:p>
          <a:p>
            <a:pPr marL="285750" indent="-285750" algn="just">
              <a:buFont typeface="Arial" pitchFamily="34" charset="0"/>
              <a:buChar char="•"/>
            </a:pPr>
            <a:r>
              <a:rPr lang="en-IN" b="1" i="1" dirty="0"/>
              <a:t>Appeal against the order of the </a:t>
            </a:r>
            <a:r>
              <a:rPr lang="en-IN" b="1" i="1" dirty="0" smtClean="0"/>
              <a:t>NATIONAL Commission</a:t>
            </a:r>
            <a:r>
              <a:rPr lang="en-IN" dirty="0" smtClean="0"/>
              <a:t>: If </a:t>
            </a:r>
            <a:r>
              <a:rPr lang="en-IN" dirty="0"/>
              <a:t>aggrieved by the decision then an appeal does lie to the Supreme Court if made </a:t>
            </a:r>
            <a:r>
              <a:rPr lang="en-IN" b="1" dirty="0"/>
              <a:t>within thirty days of receiving the order</a:t>
            </a:r>
            <a:r>
              <a:rPr lang="en-IN" dirty="0"/>
              <a:t>. </a:t>
            </a:r>
            <a:r>
              <a:rPr lang="en-IN" dirty="0" smtClean="0"/>
              <a:t>However</a:t>
            </a:r>
            <a:r>
              <a:rPr lang="en-IN" dirty="0"/>
              <a:t>, </a:t>
            </a:r>
            <a:r>
              <a:rPr lang="en-IN" u="sng" dirty="0"/>
              <a:t>minimum 50% of the amount must be paid before the Supreme Court will hear the appeal.</a:t>
            </a:r>
          </a:p>
        </p:txBody>
      </p:sp>
    </p:spTree>
    <p:extLst>
      <p:ext uri="{BB962C8B-B14F-4D97-AF65-F5344CB8AC3E}">
        <p14:creationId xmlns:p14="http://schemas.microsoft.com/office/powerpoint/2010/main" val="15729745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3688" y="787345"/>
            <a:ext cx="5472608" cy="4632037"/>
          </a:xfrm>
          <a:prstGeom prst="rect">
            <a:avLst/>
          </a:prstGeom>
        </p:spPr>
        <p:txBody>
          <a:bodyPr wrap="square">
            <a:spAutoFit/>
          </a:bodyPr>
          <a:lstStyle/>
          <a:p>
            <a:pPr algn="ctr"/>
            <a:r>
              <a:rPr lang="en-US" sz="4800" b="1" u="sng" dirty="0">
                <a:solidFill>
                  <a:srgbClr val="002060"/>
                </a:solidFill>
                <a:latin typeface="Times New Roman" pitchFamily="18" charset="0"/>
                <a:cs typeface="Times New Roman" pitchFamily="18" charset="0"/>
              </a:rPr>
              <a:t>HIERARCHY</a:t>
            </a:r>
            <a:r>
              <a:rPr lang="en-US" dirty="0"/>
              <a:t> </a:t>
            </a:r>
          </a:p>
          <a:p>
            <a:pPr algn="ctr"/>
            <a:endParaRPr lang="en-US" dirty="0"/>
          </a:p>
          <a:p>
            <a:pPr algn="ctr"/>
            <a:r>
              <a:rPr lang="en-US" sz="2200" dirty="0">
                <a:latin typeface="Times New Roman" pitchFamily="18" charset="0"/>
                <a:cs typeface="Times New Roman" pitchFamily="18" charset="0"/>
              </a:rPr>
              <a:t>DISTRICT </a:t>
            </a:r>
            <a:r>
              <a:rPr lang="en-US" sz="2200" dirty="0" smtClean="0">
                <a:latin typeface="Times New Roman" pitchFamily="18" charset="0"/>
                <a:cs typeface="Times New Roman" pitchFamily="18" charset="0"/>
              </a:rPr>
              <a:t>COMMISSION</a:t>
            </a:r>
            <a:endParaRPr lang="en-US" sz="2200" dirty="0">
              <a:latin typeface="Times New Roman" pitchFamily="18" charset="0"/>
              <a:cs typeface="Times New Roman" pitchFamily="18" charset="0"/>
            </a:endParaRPr>
          </a:p>
          <a:p>
            <a:pPr algn="ctr"/>
            <a:endParaRPr lang="en-US" sz="2200" dirty="0">
              <a:latin typeface="Times New Roman" pitchFamily="18" charset="0"/>
              <a:cs typeface="Times New Roman" pitchFamily="18" charset="0"/>
            </a:endParaRPr>
          </a:p>
          <a:p>
            <a:pPr algn="ctr"/>
            <a:endParaRPr lang="en-US" sz="2200" dirty="0">
              <a:latin typeface="Times New Roman" pitchFamily="18" charset="0"/>
              <a:cs typeface="Times New Roman" pitchFamily="18" charset="0"/>
            </a:endParaRPr>
          </a:p>
          <a:p>
            <a:pPr algn="ctr"/>
            <a:r>
              <a:rPr lang="en-US" sz="2300" dirty="0">
                <a:latin typeface="Times New Roman" pitchFamily="18" charset="0"/>
                <a:cs typeface="Times New Roman" pitchFamily="18" charset="0"/>
              </a:rPr>
              <a:t>STATE COMMISSION</a:t>
            </a:r>
          </a:p>
          <a:p>
            <a:pPr algn="ctr"/>
            <a:endParaRPr lang="en-US" sz="2200" dirty="0">
              <a:latin typeface="Times New Roman" pitchFamily="18" charset="0"/>
              <a:cs typeface="Times New Roman" pitchFamily="18" charset="0"/>
            </a:endParaRPr>
          </a:p>
          <a:p>
            <a:pPr algn="ctr"/>
            <a:endParaRPr lang="en-US" sz="2200" dirty="0">
              <a:latin typeface="Times New Roman" pitchFamily="18" charset="0"/>
              <a:cs typeface="Times New Roman" pitchFamily="18" charset="0"/>
            </a:endParaRPr>
          </a:p>
          <a:p>
            <a:pPr algn="ctr"/>
            <a:r>
              <a:rPr lang="en-US" sz="2400" dirty="0">
                <a:latin typeface="Times New Roman" pitchFamily="18" charset="0"/>
                <a:cs typeface="Times New Roman" pitchFamily="18" charset="0"/>
              </a:rPr>
              <a:t>NATIONAL COMMISSION</a:t>
            </a:r>
          </a:p>
          <a:p>
            <a:pPr algn="ctr"/>
            <a:endParaRPr lang="en-US" dirty="0">
              <a:latin typeface="Times New Roman" pitchFamily="18" charset="0"/>
              <a:cs typeface="Times New Roman" pitchFamily="18" charset="0"/>
            </a:endParaRPr>
          </a:p>
          <a:p>
            <a:pPr algn="ctr"/>
            <a:endParaRPr lang="en-US" dirty="0">
              <a:latin typeface="Times New Roman" pitchFamily="18" charset="0"/>
              <a:cs typeface="Times New Roman" pitchFamily="18" charset="0"/>
            </a:endParaRPr>
          </a:p>
          <a:p>
            <a:pPr algn="ctr"/>
            <a:r>
              <a:rPr lang="en-US" sz="3600" dirty="0">
                <a:latin typeface="Times New Roman" pitchFamily="18" charset="0"/>
                <a:cs typeface="Times New Roman" pitchFamily="18" charset="0"/>
              </a:rPr>
              <a:t>SUPREME COURT</a:t>
            </a:r>
          </a:p>
        </p:txBody>
      </p:sp>
      <p:sp>
        <p:nvSpPr>
          <p:cNvPr id="3" name="Down Arrow 2"/>
          <p:cNvSpPr/>
          <p:nvPr/>
        </p:nvSpPr>
        <p:spPr>
          <a:xfrm>
            <a:off x="4211960" y="2182385"/>
            <a:ext cx="484632" cy="5993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Down Arrow 3"/>
          <p:cNvSpPr/>
          <p:nvPr/>
        </p:nvSpPr>
        <p:spPr>
          <a:xfrm>
            <a:off x="4211960" y="3212976"/>
            <a:ext cx="4846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Down Arrow 4"/>
          <p:cNvSpPr/>
          <p:nvPr/>
        </p:nvSpPr>
        <p:spPr>
          <a:xfrm>
            <a:off x="4224908" y="4221088"/>
            <a:ext cx="4846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8988599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BC\Desktop\consumer-protection-act-1986-1-638-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05501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1" y="609600"/>
            <a:ext cx="8686800" cy="5047536"/>
          </a:xfrm>
          <a:prstGeom prst="rect">
            <a:avLst/>
          </a:prstGeom>
          <a:noFill/>
        </p:spPr>
        <p:txBody>
          <a:bodyPr wrap="square" rtlCol="0">
            <a:spAutoFit/>
          </a:bodyPr>
          <a:lstStyle/>
          <a:p>
            <a:pPr algn="ctr"/>
            <a:r>
              <a:rPr lang="en-US" sz="4000" b="1" dirty="0" smtClean="0">
                <a:solidFill>
                  <a:srgbClr val="C00000"/>
                </a:solidFill>
                <a:latin typeface="Times New Roman" pitchFamily="18" charset="0"/>
                <a:cs typeface="Times New Roman" pitchFamily="18" charset="0"/>
              </a:rPr>
              <a:t>CONSUMER  PROTECTION  ACT</a:t>
            </a:r>
          </a:p>
          <a:p>
            <a:pPr algn="ctr"/>
            <a:endParaRPr lang="en-US" sz="4000" dirty="0" smtClean="0">
              <a:latin typeface="Times New Roman" pitchFamily="18" charset="0"/>
              <a:cs typeface="Times New Roman" pitchFamily="18" charset="0"/>
            </a:endParaRPr>
          </a:p>
          <a:p>
            <a:pPr algn="ctr"/>
            <a:r>
              <a:rPr lang="en-US" sz="2500" b="1" dirty="0" smtClean="0">
                <a:latin typeface="Times New Roman" pitchFamily="18" charset="0"/>
                <a:cs typeface="Times New Roman" pitchFamily="18" charset="0"/>
              </a:rPr>
              <a:t>LEGAL NOTICE</a:t>
            </a:r>
          </a:p>
          <a:p>
            <a:pPr algn="ctr"/>
            <a:endParaRPr lang="en-US" sz="2500" dirty="0" smtClean="0">
              <a:latin typeface="Times New Roman" pitchFamily="18" charset="0"/>
              <a:cs typeface="Times New Roman" pitchFamily="18" charset="0"/>
            </a:endParaRPr>
          </a:p>
          <a:p>
            <a:pPr algn="ctr"/>
            <a:r>
              <a:rPr lang="en-US" sz="3000" b="1" dirty="0" smtClean="0">
                <a:latin typeface="Times New Roman" pitchFamily="18" charset="0"/>
                <a:cs typeface="Times New Roman" pitchFamily="18" charset="0"/>
              </a:rPr>
              <a:t>COMPLAINT u/s 35</a:t>
            </a:r>
          </a:p>
          <a:p>
            <a:pPr algn="ctr"/>
            <a:r>
              <a:rPr lang="en-US" sz="30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(Two Years Limitation)</a:t>
            </a:r>
          </a:p>
          <a:p>
            <a:pPr algn="ctr"/>
            <a:endParaRPr lang="en-US" sz="1600"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r>
              <a:rPr lang="en-US" sz="3600" b="1" dirty="0" smtClean="0">
                <a:latin typeface="Times New Roman" pitchFamily="18" charset="0"/>
                <a:cs typeface="Times New Roman" pitchFamily="18" charset="0"/>
              </a:rPr>
              <a:t>JURISDICTION</a:t>
            </a:r>
          </a:p>
          <a:p>
            <a:pPr algn="ctr"/>
            <a:endParaRPr lang="en-US" sz="3000" dirty="0" smtClean="0">
              <a:latin typeface="Times New Roman" pitchFamily="18" charset="0"/>
              <a:cs typeface="Times New Roman" pitchFamily="18" charset="0"/>
            </a:endParaRPr>
          </a:p>
          <a:p>
            <a:pPr algn="ctr"/>
            <a:endParaRPr lang="en-US" sz="3000" dirty="0">
              <a:latin typeface="Times New Roman" pitchFamily="18" charset="0"/>
              <a:cs typeface="Times New Roman" pitchFamily="18" charset="0"/>
            </a:endParaRPr>
          </a:p>
        </p:txBody>
      </p:sp>
      <p:sp>
        <p:nvSpPr>
          <p:cNvPr id="3" name="Down Arrow 2"/>
          <p:cNvSpPr/>
          <p:nvPr/>
        </p:nvSpPr>
        <p:spPr>
          <a:xfrm>
            <a:off x="4267200" y="1271319"/>
            <a:ext cx="346365" cy="5574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own Arrow 3"/>
          <p:cNvSpPr/>
          <p:nvPr/>
        </p:nvSpPr>
        <p:spPr>
          <a:xfrm>
            <a:off x="4308765" y="2286000"/>
            <a:ext cx="304800" cy="4164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4301838" y="3531693"/>
            <a:ext cx="304800" cy="4164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4301838" y="4649799"/>
            <a:ext cx="304800" cy="4164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V="1">
            <a:off x="1752600" y="5070879"/>
            <a:ext cx="5638800" cy="9198"/>
          </a:xfrm>
          <a:prstGeom prst="line">
            <a:avLst/>
          </a:prstGeom>
        </p:spPr>
        <p:style>
          <a:lnRef idx="1">
            <a:schemeClr val="accent1"/>
          </a:lnRef>
          <a:fillRef idx="0">
            <a:schemeClr val="accent1"/>
          </a:fillRef>
          <a:effectRef idx="0">
            <a:schemeClr val="accent1"/>
          </a:effectRef>
          <a:fontRef idx="minor">
            <a:schemeClr val="tx1"/>
          </a:fontRef>
        </p:style>
      </p:cxnSp>
      <p:sp>
        <p:nvSpPr>
          <p:cNvPr id="14" name="Down Arrow 13"/>
          <p:cNvSpPr/>
          <p:nvPr/>
        </p:nvSpPr>
        <p:spPr>
          <a:xfrm>
            <a:off x="7315200" y="5080077"/>
            <a:ext cx="152400" cy="2864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a:off x="1676400" y="5066279"/>
            <a:ext cx="152400" cy="2864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62001" y="5371368"/>
            <a:ext cx="2895600" cy="861774"/>
          </a:xfrm>
          <a:prstGeom prst="rect">
            <a:avLst/>
          </a:prstGeom>
          <a:noFill/>
        </p:spPr>
        <p:txBody>
          <a:bodyPr wrap="square" rtlCol="0">
            <a:spAutoFit/>
          </a:bodyPr>
          <a:lstStyle/>
          <a:p>
            <a:r>
              <a:rPr lang="en-US" sz="2500" b="1" dirty="0" smtClean="0">
                <a:latin typeface="Times New Roman" pitchFamily="18" charset="0"/>
                <a:cs typeface="Times New Roman" pitchFamily="18" charset="0"/>
              </a:rPr>
              <a:t>TERRITORIAL JURISDICTION</a:t>
            </a:r>
            <a:endParaRPr lang="en-US" sz="2500" b="1" dirty="0">
              <a:latin typeface="Times New Roman" pitchFamily="18" charset="0"/>
              <a:cs typeface="Times New Roman" pitchFamily="18" charset="0"/>
            </a:endParaRPr>
          </a:p>
        </p:txBody>
      </p:sp>
      <p:sp>
        <p:nvSpPr>
          <p:cNvPr id="20" name="TextBox 19"/>
          <p:cNvSpPr txBox="1"/>
          <p:nvPr/>
        </p:nvSpPr>
        <p:spPr>
          <a:xfrm>
            <a:off x="5867400" y="5400212"/>
            <a:ext cx="2514600" cy="861774"/>
          </a:xfrm>
          <a:prstGeom prst="rect">
            <a:avLst/>
          </a:prstGeom>
          <a:noFill/>
        </p:spPr>
        <p:txBody>
          <a:bodyPr wrap="square" rtlCol="0">
            <a:spAutoFit/>
          </a:bodyPr>
          <a:lstStyle/>
          <a:p>
            <a:r>
              <a:rPr lang="en-US" sz="2500" b="1" dirty="0" smtClean="0">
                <a:latin typeface="Times New Roman" pitchFamily="18" charset="0"/>
                <a:cs typeface="Times New Roman" pitchFamily="18" charset="0"/>
              </a:rPr>
              <a:t>PECUNIARY JURISDICTION</a:t>
            </a:r>
            <a:endParaRPr lang="en-US" sz="2500" b="1" dirty="0">
              <a:latin typeface="Times New Roman" pitchFamily="18" charset="0"/>
              <a:cs typeface="Times New Roman" pitchFamily="18" charset="0"/>
            </a:endParaRPr>
          </a:p>
        </p:txBody>
      </p:sp>
    </p:spTree>
    <p:extLst>
      <p:ext uri="{BB962C8B-B14F-4D97-AF65-F5344CB8AC3E}">
        <p14:creationId xmlns:p14="http://schemas.microsoft.com/office/powerpoint/2010/main" val="7581196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Down Arrow 33"/>
          <p:cNvSpPr/>
          <p:nvPr/>
        </p:nvSpPr>
        <p:spPr>
          <a:xfrm>
            <a:off x="4567842" y="1273552"/>
            <a:ext cx="289884" cy="5222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609600" y="4228434"/>
            <a:ext cx="7924800" cy="646331"/>
          </a:xfrm>
          <a:prstGeom prst="rect">
            <a:avLst/>
          </a:prstGeom>
          <a:noFill/>
        </p:spPr>
        <p:txBody>
          <a:bodyPr wrap="square" rtlCol="0">
            <a:spAutoFit/>
          </a:bodyPr>
          <a:lstStyle/>
          <a:p>
            <a:pPr algn="ctr"/>
            <a:r>
              <a:rPr lang="en-US" sz="3600" b="1" dirty="0" smtClean="0">
                <a:solidFill>
                  <a:srgbClr val="002060"/>
                </a:solidFill>
                <a:latin typeface="Times New Roman" pitchFamily="18" charset="0"/>
                <a:cs typeface="Times New Roman" pitchFamily="18" charset="0"/>
              </a:rPr>
              <a:t>Written Argument by both the parties</a:t>
            </a:r>
            <a:endParaRPr lang="en-US" sz="3600" b="1" dirty="0">
              <a:solidFill>
                <a:srgbClr val="002060"/>
              </a:solidFill>
              <a:latin typeface="Times New Roman" pitchFamily="18" charset="0"/>
              <a:cs typeface="Times New Roman" pitchFamily="18" charset="0"/>
            </a:endParaRPr>
          </a:p>
        </p:txBody>
      </p:sp>
      <p:sp>
        <p:nvSpPr>
          <p:cNvPr id="37" name="TextBox 36"/>
          <p:cNvSpPr txBox="1"/>
          <p:nvPr/>
        </p:nvSpPr>
        <p:spPr>
          <a:xfrm>
            <a:off x="1219200" y="2909454"/>
            <a:ext cx="6553200" cy="615553"/>
          </a:xfrm>
          <a:prstGeom prst="rect">
            <a:avLst/>
          </a:prstGeom>
          <a:noFill/>
        </p:spPr>
        <p:txBody>
          <a:bodyPr wrap="square" rtlCol="0">
            <a:spAutoFit/>
          </a:bodyPr>
          <a:lstStyle/>
          <a:p>
            <a:pPr algn="ctr"/>
            <a:r>
              <a:rPr lang="en-US" sz="3400" b="1" dirty="0" smtClean="0">
                <a:solidFill>
                  <a:srgbClr val="C00000"/>
                </a:solidFill>
                <a:latin typeface="Times New Roman" pitchFamily="18" charset="0"/>
                <a:cs typeface="Times New Roman" pitchFamily="18" charset="0"/>
              </a:rPr>
              <a:t>Evidence by Opposite Party</a:t>
            </a:r>
            <a:endParaRPr lang="en-US" sz="3400" b="1" dirty="0">
              <a:solidFill>
                <a:srgbClr val="C00000"/>
              </a:solidFill>
              <a:latin typeface="Times New Roman" pitchFamily="18" charset="0"/>
              <a:cs typeface="Times New Roman" pitchFamily="18" charset="0"/>
            </a:endParaRPr>
          </a:p>
        </p:txBody>
      </p:sp>
      <p:sp>
        <p:nvSpPr>
          <p:cNvPr id="40" name="TextBox 39"/>
          <p:cNvSpPr txBox="1"/>
          <p:nvPr/>
        </p:nvSpPr>
        <p:spPr>
          <a:xfrm>
            <a:off x="2172346" y="5728855"/>
            <a:ext cx="5257799" cy="677108"/>
          </a:xfrm>
          <a:prstGeom prst="rect">
            <a:avLst/>
          </a:prstGeom>
          <a:noFill/>
        </p:spPr>
        <p:txBody>
          <a:bodyPr wrap="square" rtlCol="0">
            <a:spAutoFit/>
          </a:bodyPr>
          <a:lstStyle/>
          <a:p>
            <a:pPr algn="ctr"/>
            <a:r>
              <a:rPr lang="en-US" sz="3800" b="1" dirty="0" smtClean="0">
                <a:solidFill>
                  <a:srgbClr val="C00000"/>
                </a:solidFill>
                <a:latin typeface="Times New Roman" pitchFamily="18" charset="0"/>
                <a:cs typeface="Times New Roman" pitchFamily="18" charset="0"/>
              </a:rPr>
              <a:t>Final Argument</a:t>
            </a:r>
            <a:endParaRPr lang="en-US" sz="3800" b="1" dirty="0">
              <a:solidFill>
                <a:srgbClr val="C00000"/>
              </a:solidFill>
              <a:latin typeface="Times New Roman" pitchFamily="18" charset="0"/>
              <a:cs typeface="Times New Roman" pitchFamily="18" charset="0"/>
            </a:endParaRPr>
          </a:p>
        </p:txBody>
      </p:sp>
      <p:sp>
        <p:nvSpPr>
          <p:cNvPr id="23" name="Rectangle 22"/>
          <p:cNvSpPr/>
          <p:nvPr/>
        </p:nvSpPr>
        <p:spPr>
          <a:xfrm>
            <a:off x="2010206" y="381000"/>
            <a:ext cx="5609794" cy="923330"/>
          </a:xfrm>
          <a:prstGeom prst="rect">
            <a:avLst/>
          </a:prstGeom>
        </p:spPr>
        <p:txBody>
          <a:bodyPr wrap="square">
            <a:spAutoFit/>
          </a:bodyPr>
          <a:lstStyle/>
          <a:p>
            <a:pPr algn="ctr"/>
            <a:r>
              <a:rPr lang="en-US" sz="3000" b="1" dirty="0" smtClean="0">
                <a:solidFill>
                  <a:srgbClr val="C00000"/>
                </a:solidFill>
                <a:latin typeface="Times New Roman" pitchFamily="18" charset="0"/>
                <a:cs typeface="Times New Roman" pitchFamily="18" charset="0"/>
              </a:rPr>
              <a:t>Rejoinder </a:t>
            </a:r>
          </a:p>
          <a:p>
            <a:pPr algn="ctr"/>
            <a:r>
              <a:rPr lang="en-US" sz="2400" b="1" dirty="0" smtClean="0">
                <a:latin typeface="Times New Roman" pitchFamily="18" charset="0"/>
                <a:cs typeface="Times New Roman" pitchFamily="18" charset="0"/>
              </a:rPr>
              <a:t>(Its not Mandatory but Subject to filling)</a:t>
            </a:r>
            <a:endParaRPr lang="en-US" sz="2400" b="1" dirty="0">
              <a:latin typeface="Times New Roman" pitchFamily="18" charset="0"/>
              <a:cs typeface="Times New Roman" pitchFamily="18" charset="0"/>
            </a:endParaRPr>
          </a:p>
        </p:txBody>
      </p:sp>
      <p:sp>
        <p:nvSpPr>
          <p:cNvPr id="24" name="TextBox 23"/>
          <p:cNvSpPr txBox="1"/>
          <p:nvPr/>
        </p:nvSpPr>
        <p:spPr>
          <a:xfrm>
            <a:off x="1828800" y="1795790"/>
            <a:ext cx="5562600" cy="584775"/>
          </a:xfrm>
          <a:prstGeom prst="rect">
            <a:avLst/>
          </a:prstGeom>
          <a:noFill/>
        </p:spPr>
        <p:txBody>
          <a:bodyPr wrap="square" rtlCol="0">
            <a:spAutoFit/>
          </a:bodyPr>
          <a:lstStyle/>
          <a:p>
            <a:pPr algn="ctr"/>
            <a:r>
              <a:rPr lang="en-US" sz="3200" b="1" dirty="0" smtClean="0">
                <a:solidFill>
                  <a:srgbClr val="002060"/>
                </a:solidFill>
                <a:latin typeface="Times New Roman" pitchFamily="18" charset="0"/>
                <a:cs typeface="Times New Roman" pitchFamily="18" charset="0"/>
              </a:rPr>
              <a:t>Evidence by complainant</a:t>
            </a:r>
            <a:endParaRPr lang="en-US" sz="3200" b="1" dirty="0">
              <a:solidFill>
                <a:srgbClr val="002060"/>
              </a:solidFill>
              <a:latin typeface="Times New Roman" pitchFamily="18" charset="0"/>
              <a:cs typeface="Times New Roman" pitchFamily="18" charset="0"/>
            </a:endParaRPr>
          </a:p>
        </p:txBody>
      </p:sp>
      <p:sp>
        <p:nvSpPr>
          <p:cNvPr id="13" name="Down Arrow 12"/>
          <p:cNvSpPr/>
          <p:nvPr/>
        </p:nvSpPr>
        <p:spPr>
          <a:xfrm>
            <a:off x="4604187" y="4874765"/>
            <a:ext cx="253539" cy="8402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4622566" y="3525007"/>
            <a:ext cx="235160" cy="6687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a:off x="4622566" y="2298560"/>
            <a:ext cx="192537" cy="5970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97678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335846"/>
            <a:ext cx="7344816" cy="5493812"/>
          </a:xfrm>
          <a:prstGeom prst="rect">
            <a:avLst/>
          </a:prstGeom>
        </p:spPr>
        <p:txBody>
          <a:bodyPr wrap="square">
            <a:spAutoFit/>
          </a:bodyPr>
          <a:lstStyle/>
          <a:p>
            <a:pPr algn="ctr"/>
            <a:r>
              <a:rPr lang="en-US" b="1" dirty="0" smtClean="0">
                <a:hlinkClick r:id="rId2"/>
              </a:rPr>
              <a:t>CASE LAWS:</a:t>
            </a:r>
          </a:p>
          <a:p>
            <a:endParaRPr lang="en-US" b="1" dirty="0">
              <a:hlinkClick r:id="rId2"/>
            </a:endParaRPr>
          </a:p>
          <a:p>
            <a:pPr algn="just"/>
            <a:r>
              <a:rPr lang="en-US" b="1" dirty="0" smtClean="0">
                <a:hlinkClick r:id="rId2"/>
              </a:rPr>
              <a:t>Arbitration </a:t>
            </a:r>
            <a:r>
              <a:rPr lang="en-US" b="1" dirty="0">
                <a:hlinkClick r:id="rId2"/>
              </a:rPr>
              <a:t>Clauses Do Not Bar Consumer Commissions' Jurisdiction, NCDRC Allows Complaint Against Jai </a:t>
            </a:r>
            <a:r>
              <a:rPr lang="en-US" b="1" dirty="0" err="1">
                <a:hlinkClick r:id="rId2"/>
              </a:rPr>
              <a:t>Prakash</a:t>
            </a:r>
            <a:r>
              <a:rPr lang="en-US" b="1" dirty="0">
                <a:hlinkClick r:id="rId2"/>
              </a:rPr>
              <a:t> Associates Ltd</a:t>
            </a:r>
            <a:r>
              <a:rPr lang="en-US" b="1" dirty="0" smtClean="0">
                <a:hlinkClick r:id="rId2"/>
              </a:rPr>
              <a:t>.</a:t>
            </a:r>
            <a:endParaRPr lang="en-US" b="1" dirty="0" smtClean="0"/>
          </a:p>
          <a:p>
            <a:endParaRPr lang="en-US" dirty="0"/>
          </a:p>
          <a:p>
            <a:pPr algn="just"/>
            <a:r>
              <a:rPr lang="en-US" i="1" dirty="0"/>
              <a:t>Case Title</a:t>
            </a:r>
            <a:r>
              <a:rPr lang="en-US" dirty="0"/>
              <a:t>: </a:t>
            </a:r>
            <a:r>
              <a:rPr lang="en-US" dirty="0" err="1"/>
              <a:t>Dharamvir</a:t>
            </a:r>
            <a:r>
              <a:rPr lang="en-US" dirty="0"/>
              <a:t> Singh and </a:t>
            </a:r>
            <a:r>
              <a:rPr lang="en-US" dirty="0" err="1"/>
              <a:t>Anr</a:t>
            </a:r>
            <a:r>
              <a:rPr lang="en-US" dirty="0"/>
              <a:t>. </a:t>
            </a:r>
            <a:r>
              <a:rPr lang="en-US" dirty="0" err="1"/>
              <a:t>vs</a:t>
            </a:r>
            <a:r>
              <a:rPr lang="en-US" dirty="0"/>
              <a:t> Jai </a:t>
            </a:r>
            <a:r>
              <a:rPr lang="en-US" dirty="0" err="1"/>
              <a:t>Prakash</a:t>
            </a:r>
            <a:r>
              <a:rPr lang="en-US" dirty="0"/>
              <a:t> Associates Limited and </a:t>
            </a:r>
            <a:r>
              <a:rPr lang="en-US" dirty="0" err="1"/>
              <a:t>Anr</a:t>
            </a:r>
            <a:r>
              <a:rPr lang="en-US" dirty="0" smtClean="0"/>
              <a:t>.</a:t>
            </a:r>
          </a:p>
          <a:p>
            <a:endParaRPr lang="en-US" dirty="0"/>
          </a:p>
          <a:p>
            <a:pPr algn="just">
              <a:lnSpc>
                <a:spcPct val="150000"/>
              </a:lnSpc>
            </a:pPr>
            <a:r>
              <a:rPr lang="en-US" dirty="0"/>
              <a:t>The National Consumer Disputes </a:t>
            </a:r>
            <a:r>
              <a:rPr lang="en-US" dirty="0" err="1"/>
              <a:t>Redressal</a:t>
            </a:r>
            <a:r>
              <a:rPr lang="en-US" dirty="0"/>
              <a:t> Commission (NCDRC), New Delhi bench </a:t>
            </a:r>
            <a:r>
              <a:rPr lang="en-US" dirty="0" smtClean="0"/>
              <a:t>held </a:t>
            </a:r>
            <a:r>
              <a:rPr lang="en-US" dirty="0"/>
              <a:t>Jai </a:t>
            </a:r>
            <a:r>
              <a:rPr lang="en-US" dirty="0" err="1"/>
              <a:t>Prakash</a:t>
            </a:r>
            <a:r>
              <a:rPr lang="en-US" dirty="0"/>
              <a:t> Associates Ltd. and its subsidiary, </a:t>
            </a:r>
            <a:r>
              <a:rPr lang="en-US" dirty="0" err="1"/>
              <a:t>Jaypee</a:t>
            </a:r>
            <a:r>
              <a:rPr lang="en-US" dirty="0"/>
              <a:t> Sports Int. Ltd. liable for failure to deliver the possession of the housing unit to the Complainant within the stipulated time. Further, the Builder's </a:t>
            </a:r>
            <a:r>
              <a:rPr lang="en-US" dirty="0" err="1"/>
              <a:t>defence</a:t>
            </a:r>
            <a:r>
              <a:rPr lang="en-US" dirty="0"/>
              <a:t> that the agreement had an arbitration clause was rejected as it was held that Consumer Forum's remedies stand in addition to the Arbitration and Conciliation Act, 1996.</a:t>
            </a:r>
          </a:p>
        </p:txBody>
      </p:sp>
    </p:spTree>
    <p:extLst>
      <p:ext uri="{BB962C8B-B14F-4D97-AF65-F5344CB8AC3E}">
        <p14:creationId xmlns:p14="http://schemas.microsoft.com/office/powerpoint/2010/main" val="38528067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474345"/>
            <a:ext cx="7200800" cy="5493812"/>
          </a:xfrm>
          <a:prstGeom prst="rect">
            <a:avLst/>
          </a:prstGeom>
        </p:spPr>
        <p:txBody>
          <a:bodyPr wrap="square">
            <a:spAutoFit/>
          </a:bodyPr>
          <a:lstStyle/>
          <a:p>
            <a:pPr algn="just">
              <a:lnSpc>
                <a:spcPct val="150000"/>
              </a:lnSpc>
            </a:pPr>
            <a:r>
              <a:rPr lang="en-US" b="1" dirty="0" smtClean="0">
                <a:hlinkClick r:id="rId2"/>
              </a:rPr>
              <a:t>Missing </a:t>
            </a:r>
            <a:r>
              <a:rPr lang="en-US" b="1" dirty="0">
                <a:hlinkClick r:id="rId2"/>
              </a:rPr>
              <a:t>Luggage From Reserved Train Compartment, </a:t>
            </a:r>
            <a:r>
              <a:rPr lang="en-US" b="1" dirty="0" err="1">
                <a:hlinkClick r:id="rId2"/>
              </a:rPr>
              <a:t>Rohtak</a:t>
            </a:r>
            <a:r>
              <a:rPr lang="en-US" b="1" dirty="0">
                <a:hlinkClick r:id="rId2"/>
              </a:rPr>
              <a:t> District Commission Directs Indian Railways To Pay Rs. 2.5 Lakhs For </a:t>
            </a:r>
            <a:r>
              <a:rPr lang="en-US" b="1" dirty="0" smtClean="0">
                <a:hlinkClick r:id="rId2"/>
              </a:rPr>
              <a:t>Negligence</a:t>
            </a:r>
            <a:endParaRPr lang="en-US" b="1" dirty="0" smtClean="0"/>
          </a:p>
          <a:p>
            <a:endParaRPr lang="en-US" dirty="0"/>
          </a:p>
          <a:p>
            <a:r>
              <a:rPr lang="en-US" i="1" dirty="0"/>
              <a:t>Case Title</a:t>
            </a:r>
            <a:r>
              <a:rPr lang="en-US" dirty="0"/>
              <a:t>: Monika Rani </a:t>
            </a:r>
            <a:r>
              <a:rPr lang="en-US" dirty="0" err="1"/>
              <a:t>vs</a:t>
            </a:r>
            <a:r>
              <a:rPr lang="en-US" dirty="0"/>
              <a:t> Indian </a:t>
            </a:r>
            <a:r>
              <a:rPr lang="en-US" dirty="0" smtClean="0"/>
              <a:t>Railways</a:t>
            </a:r>
          </a:p>
          <a:p>
            <a:endParaRPr lang="en-US" dirty="0"/>
          </a:p>
          <a:p>
            <a:pPr algn="just">
              <a:lnSpc>
                <a:spcPct val="200000"/>
              </a:lnSpc>
            </a:pPr>
            <a:r>
              <a:rPr lang="en-US" dirty="0"/>
              <a:t>The District Consumer Disputes </a:t>
            </a:r>
            <a:r>
              <a:rPr lang="en-US" dirty="0" err="1"/>
              <a:t>Redressal</a:t>
            </a:r>
            <a:r>
              <a:rPr lang="en-US" dirty="0"/>
              <a:t> Commission, </a:t>
            </a:r>
            <a:r>
              <a:rPr lang="en-US" dirty="0" err="1"/>
              <a:t>Rohtak</a:t>
            </a:r>
            <a:r>
              <a:rPr lang="en-US" dirty="0"/>
              <a:t> (Haryana)</a:t>
            </a:r>
            <a:r>
              <a:rPr lang="en-US" b="1" dirty="0"/>
              <a:t> </a:t>
            </a:r>
            <a:r>
              <a:rPr lang="en-US" dirty="0"/>
              <a:t>bench </a:t>
            </a:r>
            <a:r>
              <a:rPr lang="en-US" dirty="0" smtClean="0"/>
              <a:t>held </a:t>
            </a:r>
            <a:r>
              <a:rPr lang="en-US" dirty="0"/>
              <a:t>the Station Superintendent of </a:t>
            </a:r>
            <a:r>
              <a:rPr lang="en-US" dirty="0" err="1"/>
              <a:t>Rohtak</a:t>
            </a:r>
            <a:r>
              <a:rPr lang="en-US" dirty="0"/>
              <a:t> Railway Station liable for negligence and inadequate security and safety of passengers' belongings. It directed the railway authority to pay a compensation of Rs 2,50,000 to a Complainant whose language was stolen during the train journey.</a:t>
            </a:r>
          </a:p>
        </p:txBody>
      </p:sp>
    </p:spTree>
    <p:extLst>
      <p:ext uri="{BB962C8B-B14F-4D97-AF65-F5344CB8AC3E}">
        <p14:creationId xmlns:p14="http://schemas.microsoft.com/office/powerpoint/2010/main" val="6217952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751344"/>
            <a:ext cx="7056784" cy="5442965"/>
          </a:xfrm>
          <a:prstGeom prst="rect">
            <a:avLst/>
          </a:prstGeom>
        </p:spPr>
        <p:txBody>
          <a:bodyPr wrap="square">
            <a:spAutoFit/>
          </a:bodyPr>
          <a:lstStyle/>
          <a:p>
            <a:pPr algn="just">
              <a:lnSpc>
                <a:spcPct val="150000"/>
              </a:lnSpc>
            </a:pPr>
            <a:r>
              <a:rPr lang="en-US" b="1" dirty="0" smtClean="0">
                <a:hlinkClick r:id="rId2"/>
              </a:rPr>
              <a:t>Railways </a:t>
            </a:r>
            <a:r>
              <a:rPr lang="en-US" b="1" dirty="0">
                <a:hlinkClick r:id="rId2"/>
              </a:rPr>
              <a:t>Not Liable For Theft Incidents, Passengers Must Be Vigilant, M.P. State Commission Allows Western-Central Railways' </a:t>
            </a:r>
            <a:r>
              <a:rPr lang="en-US" b="1" dirty="0" smtClean="0">
                <a:hlinkClick r:id="rId2"/>
              </a:rPr>
              <a:t>Appeal</a:t>
            </a:r>
            <a:endParaRPr lang="en-US" b="1" dirty="0" smtClean="0"/>
          </a:p>
          <a:p>
            <a:pPr algn="just">
              <a:lnSpc>
                <a:spcPct val="150000"/>
              </a:lnSpc>
            </a:pPr>
            <a:endParaRPr lang="en-US" dirty="0"/>
          </a:p>
          <a:p>
            <a:pPr algn="just">
              <a:lnSpc>
                <a:spcPct val="150000"/>
              </a:lnSpc>
            </a:pPr>
            <a:r>
              <a:rPr lang="en-US" i="1" dirty="0"/>
              <a:t>Case Title: Western Central Railway Division </a:t>
            </a:r>
            <a:r>
              <a:rPr lang="en-US" i="1" dirty="0" err="1"/>
              <a:t>Vs</a:t>
            </a:r>
            <a:r>
              <a:rPr lang="en-US" i="1" dirty="0"/>
              <a:t> </a:t>
            </a:r>
            <a:r>
              <a:rPr lang="en-US" i="1" dirty="0" err="1"/>
              <a:t>Rajendra</a:t>
            </a:r>
            <a:r>
              <a:rPr lang="en-US" i="1" dirty="0"/>
              <a:t> Kumar </a:t>
            </a:r>
            <a:r>
              <a:rPr lang="en-US" i="1" dirty="0" err="1"/>
              <a:t>Agrawal</a:t>
            </a:r>
            <a:r>
              <a:rPr lang="en-US" i="1" dirty="0"/>
              <a:t> &amp; </a:t>
            </a:r>
            <a:r>
              <a:rPr lang="en-US" i="1" dirty="0" smtClean="0"/>
              <a:t>Another</a:t>
            </a:r>
          </a:p>
          <a:p>
            <a:pPr algn="just">
              <a:lnSpc>
                <a:spcPct val="150000"/>
              </a:lnSpc>
            </a:pPr>
            <a:endParaRPr lang="en-US" dirty="0"/>
          </a:p>
          <a:p>
            <a:pPr algn="just">
              <a:lnSpc>
                <a:spcPct val="150000"/>
              </a:lnSpc>
            </a:pPr>
            <a:r>
              <a:rPr lang="en-US" dirty="0"/>
              <a:t>The State Consumer Disputes </a:t>
            </a:r>
            <a:r>
              <a:rPr lang="en-US" dirty="0" err="1"/>
              <a:t>Redressal</a:t>
            </a:r>
            <a:r>
              <a:rPr lang="en-US" dirty="0"/>
              <a:t> Commission, Madhya Pradesh allowed an appeal filed by the Western Central Railway Division, Jabalpur against a passenger who alleged theft of his belongings while travelling on the train. The State Commission </a:t>
            </a:r>
            <a:r>
              <a:rPr lang="en-US" b="1" dirty="0"/>
              <a:t>held that the Railways cannot be held responsible for the stolen luggage when the Complainant himself wasn't vigilant.</a:t>
            </a:r>
          </a:p>
        </p:txBody>
      </p:sp>
    </p:spTree>
    <p:extLst>
      <p:ext uri="{BB962C8B-B14F-4D97-AF65-F5344CB8AC3E}">
        <p14:creationId xmlns:p14="http://schemas.microsoft.com/office/powerpoint/2010/main" val="31470899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58847"/>
            <a:ext cx="6912768" cy="6324808"/>
          </a:xfrm>
          <a:prstGeom prst="rect">
            <a:avLst/>
          </a:prstGeom>
        </p:spPr>
        <p:txBody>
          <a:bodyPr wrap="square">
            <a:spAutoFit/>
          </a:bodyPr>
          <a:lstStyle/>
          <a:p>
            <a:pPr algn="just">
              <a:lnSpc>
                <a:spcPct val="150000"/>
              </a:lnSpc>
            </a:pPr>
            <a:r>
              <a:rPr lang="en-US" b="1" dirty="0" smtClean="0">
                <a:hlinkClick r:id="rId2"/>
              </a:rPr>
              <a:t>The </a:t>
            </a:r>
            <a:r>
              <a:rPr lang="en-US" b="1" dirty="0">
                <a:hlinkClick r:id="rId2"/>
              </a:rPr>
              <a:t>Late Arrival of Trains Without Justifiable Reasons Places Liability On The Railway Authorities: </a:t>
            </a:r>
            <a:r>
              <a:rPr lang="en-US" b="1" dirty="0" err="1">
                <a:hlinkClick r:id="rId2"/>
              </a:rPr>
              <a:t>Ernakulam</a:t>
            </a:r>
            <a:r>
              <a:rPr lang="en-US" b="1" dirty="0">
                <a:hlinkClick r:id="rId2"/>
              </a:rPr>
              <a:t> District </a:t>
            </a:r>
            <a:r>
              <a:rPr lang="en-US" b="1" dirty="0" smtClean="0">
                <a:hlinkClick r:id="rId2"/>
              </a:rPr>
              <a:t>Commission</a:t>
            </a:r>
            <a:endParaRPr lang="en-US" b="1" dirty="0" smtClean="0"/>
          </a:p>
          <a:p>
            <a:endParaRPr lang="en-US" dirty="0"/>
          </a:p>
          <a:p>
            <a:r>
              <a:rPr lang="en-US" i="1" dirty="0"/>
              <a:t>Case Title: </a:t>
            </a:r>
            <a:r>
              <a:rPr lang="en-US" i="1" dirty="0" err="1"/>
              <a:t>Karthik</a:t>
            </a:r>
            <a:r>
              <a:rPr lang="en-US" i="1" dirty="0"/>
              <a:t> Mohan v. Ministry of Indian </a:t>
            </a:r>
            <a:r>
              <a:rPr lang="en-US" i="1" dirty="0" smtClean="0"/>
              <a:t>Railways</a:t>
            </a:r>
          </a:p>
          <a:p>
            <a:endParaRPr lang="en-US" dirty="0"/>
          </a:p>
          <a:p>
            <a:pPr algn="just">
              <a:lnSpc>
                <a:spcPct val="150000"/>
              </a:lnSpc>
            </a:pPr>
            <a:r>
              <a:rPr lang="en-US" dirty="0"/>
              <a:t>The District Consumer Disputes </a:t>
            </a:r>
            <a:r>
              <a:rPr lang="en-US" dirty="0" err="1"/>
              <a:t>Redressal</a:t>
            </a:r>
            <a:r>
              <a:rPr lang="en-US" dirty="0"/>
              <a:t> Commission, </a:t>
            </a:r>
            <a:r>
              <a:rPr lang="en-US" dirty="0" err="1"/>
              <a:t>Ernakulam</a:t>
            </a:r>
            <a:r>
              <a:rPr lang="en-US" dirty="0"/>
              <a:t> (Kerala) bench </a:t>
            </a:r>
            <a:r>
              <a:rPr lang="en-US" dirty="0" smtClean="0"/>
              <a:t>stated </a:t>
            </a:r>
            <a:r>
              <a:rPr lang="en-US" dirty="0"/>
              <a:t>that the passengers have the right to timely and quality services and shouldn't be subject to the whims of the administration. It was further asserted that the Railways must provide valid reasons for any significant delays due to unforeseeable circumstances. </a:t>
            </a:r>
            <a:endParaRPr lang="en-US" dirty="0" smtClean="0"/>
          </a:p>
          <a:p>
            <a:pPr algn="just">
              <a:lnSpc>
                <a:spcPct val="150000"/>
              </a:lnSpc>
            </a:pPr>
            <a:endParaRPr lang="en-US" dirty="0"/>
          </a:p>
          <a:p>
            <a:pPr algn="just">
              <a:lnSpc>
                <a:spcPct val="150000"/>
              </a:lnSpc>
            </a:pPr>
            <a:r>
              <a:rPr lang="en-US" b="1" dirty="0" smtClean="0"/>
              <a:t>The </a:t>
            </a:r>
            <a:r>
              <a:rPr lang="en-US" b="1" dirty="0"/>
              <a:t>Judgment reaffirmed that passengers' time is invaluable, and they deserve compensation for undue delays unless the Railways can prove a justifiable cause</a:t>
            </a:r>
          </a:p>
        </p:txBody>
      </p:sp>
    </p:spTree>
    <p:extLst>
      <p:ext uri="{BB962C8B-B14F-4D97-AF65-F5344CB8AC3E}">
        <p14:creationId xmlns:p14="http://schemas.microsoft.com/office/powerpoint/2010/main" val="2325749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704088"/>
            <a:ext cx="8229600" cy="1143000"/>
          </a:xfrm>
          <a:prstGeom prst="rect">
            <a:avLst/>
          </a:prstGeom>
        </p:spPr>
        <p:txBody>
          <a:bodyPr>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just">
              <a:buNone/>
            </a:pPr>
            <a:r>
              <a:rPr lang="en-IN" sz="3600" dirty="0">
                <a:effectLst/>
              </a:rPr>
              <a:t>CONSUMER AND DEFINING E-COMMERCE</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sz="3600" dirty="0" smtClean="0">
              <a:latin typeface="Times New Roman" pitchFamily="18" charset="0"/>
              <a:cs typeface="Times New Roman" pitchFamily="18" charset="0"/>
            </a:endParaRPr>
          </a:p>
        </p:txBody>
      </p:sp>
      <p:sp>
        <p:nvSpPr>
          <p:cNvPr id="5" name="Rectangle 3"/>
          <p:cNvSpPr txBox="1">
            <a:spLocks noChangeArrowheads="1"/>
          </p:cNvSpPr>
          <p:nvPr/>
        </p:nvSpPr>
        <p:spPr>
          <a:xfrm>
            <a:off x="609600" y="1752600"/>
            <a:ext cx="8001000" cy="4267200"/>
          </a:xfrm>
          <a:prstGeom prst="rect">
            <a:avLst/>
          </a:prstGeom>
        </p:spPr>
        <p:txBody>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762000" indent="-762000" algn="just">
              <a:buFont typeface="Wingdings" pitchFamily="2" charset="2"/>
              <a:buChar char="Ø"/>
            </a:pPr>
            <a:r>
              <a:rPr lang="en-IN" dirty="0"/>
              <a:t>P</a:t>
            </a:r>
            <a:r>
              <a:rPr lang="en-IN" dirty="0" smtClean="0"/>
              <a:t>erson </a:t>
            </a:r>
            <a:r>
              <a:rPr lang="en-IN" dirty="0"/>
              <a:t>who "buys any goods" and hires or avails of any service" for consideration but does not include a person who obtains goods for resale or goods or service for commercial </a:t>
            </a:r>
            <a:r>
              <a:rPr lang="en-IN" dirty="0" smtClean="0"/>
              <a:t>purpose.</a:t>
            </a:r>
          </a:p>
          <a:p>
            <a:pPr marL="762000" indent="-762000" algn="just">
              <a:buFont typeface="Wingdings" pitchFamily="2" charset="2"/>
              <a:buChar char="Ø"/>
            </a:pPr>
            <a:r>
              <a:rPr lang="en-US" dirty="0"/>
              <a:t>Consideration may be fully paid, partially paid or fully promised to be paid or partially promised to be </a:t>
            </a:r>
            <a:r>
              <a:rPr lang="en-US" dirty="0" smtClean="0"/>
              <a:t>paid….</a:t>
            </a:r>
          </a:p>
          <a:p>
            <a:pPr marL="762000" indent="-762000" algn="just">
              <a:buFont typeface="Wingdings" pitchFamily="2" charset="2"/>
              <a:buChar char="Ø"/>
            </a:pPr>
            <a:r>
              <a:rPr lang="en-IN" dirty="0" smtClean="0"/>
              <a:t>In </a:t>
            </a:r>
            <a:r>
              <a:rPr lang="en-IN" dirty="0"/>
              <a:t>the 1986 Act, the definition of a consumer was only </a:t>
            </a:r>
            <a:r>
              <a:rPr lang="en-IN" u="sng" dirty="0"/>
              <a:t>limited to buying goods or services and did not specifically include e-commerce </a:t>
            </a:r>
            <a:r>
              <a:rPr lang="en-IN" u="sng" dirty="0" smtClean="0"/>
              <a:t>transactions</a:t>
            </a:r>
          </a:p>
          <a:p>
            <a:pPr marL="762000" indent="-762000" algn="just">
              <a:buFont typeface="Wingdings" pitchFamily="2" charset="2"/>
              <a:buChar char="Ø"/>
            </a:pPr>
            <a:r>
              <a:rPr lang="en-IN" dirty="0"/>
              <a:t>A</a:t>
            </a:r>
            <a:r>
              <a:rPr lang="en-IN" dirty="0" smtClean="0"/>
              <a:t> </a:t>
            </a:r>
            <a:r>
              <a:rPr lang="en-IN" dirty="0"/>
              <a:t>Consumer will now mean any person who "buys any goods" and "hires any service" which shall include </a:t>
            </a:r>
            <a:r>
              <a:rPr lang="en-IN" b="1" dirty="0" smtClean="0"/>
              <a:t>both… </a:t>
            </a:r>
            <a:endParaRPr lang="en-US" dirty="0" smtClean="0"/>
          </a:p>
          <a:p>
            <a:pPr marL="762000" indent="-762000" algn="just">
              <a:buFont typeface="Wingdings" pitchFamily="2" charset="2"/>
              <a:buChar char="Ø"/>
            </a:pPr>
            <a:endParaRPr lang="en-US" dirty="0" smtClean="0"/>
          </a:p>
        </p:txBody>
      </p:sp>
    </p:spTree>
    <p:extLst>
      <p:ext uri="{BB962C8B-B14F-4D97-AF65-F5344CB8AC3E}">
        <p14:creationId xmlns:p14="http://schemas.microsoft.com/office/powerpoint/2010/main" val="36203559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332656"/>
            <a:ext cx="7272808" cy="6273962"/>
          </a:xfrm>
          <a:prstGeom prst="rect">
            <a:avLst/>
          </a:prstGeom>
        </p:spPr>
        <p:txBody>
          <a:bodyPr wrap="square">
            <a:spAutoFit/>
          </a:bodyPr>
          <a:lstStyle/>
          <a:p>
            <a:pPr algn="just">
              <a:lnSpc>
                <a:spcPct val="150000"/>
              </a:lnSpc>
            </a:pPr>
            <a:r>
              <a:rPr lang="en-US" b="1" dirty="0" smtClean="0">
                <a:hlinkClick r:id="rId2"/>
              </a:rPr>
              <a:t>Bihar </a:t>
            </a:r>
            <a:r>
              <a:rPr lang="en-US" b="1" dirty="0">
                <a:hlinkClick r:id="rId2"/>
              </a:rPr>
              <a:t>State Commission Awards Additional Remedies to Passengers Robbed And Stabbed On Train, Railways Liable For Failure To Protect Lives Of </a:t>
            </a:r>
            <a:r>
              <a:rPr lang="en-US" b="1" dirty="0" smtClean="0">
                <a:hlinkClick r:id="rId2"/>
              </a:rPr>
              <a:t>Passengers</a:t>
            </a:r>
            <a:endParaRPr lang="en-US" b="1" dirty="0" smtClean="0"/>
          </a:p>
          <a:p>
            <a:pPr algn="just">
              <a:lnSpc>
                <a:spcPct val="150000"/>
              </a:lnSpc>
            </a:pPr>
            <a:endParaRPr lang="en-US" dirty="0"/>
          </a:p>
          <a:p>
            <a:pPr algn="just">
              <a:lnSpc>
                <a:spcPct val="150000"/>
              </a:lnSpc>
            </a:pPr>
            <a:r>
              <a:rPr lang="en-US" i="1" dirty="0"/>
              <a:t>Case Title: The Chairman, Railway Board and others </a:t>
            </a:r>
            <a:r>
              <a:rPr lang="en-US" i="1" dirty="0" err="1"/>
              <a:t>vs</a:t>
            </a:r>
            <a:r>
              <a:rPr lang="en-US" i="1" dirty="0"/>
              <a:t> </a:t>
            </a:r>
            <a:r>
              <a:rPr lang="en-US" i="1" dirty="0" err="1"/>
              <a:t>Premshila</a:t>
            </a:r>
            <a:r>
              <a:rPr lang="en-US" i="1" dirty="0"/>
              <a:t> Devi and others</a:t>
            </a:r>
            <a:r>
              <a:rPr lang="en-US" i="1" dirty="0" smtClean="0"/>
              <a:t>.</a:t>
            </a:r>
          </a:p>
          <a:p>
            <a:pPr algn="just">
              <a:lnSpc>
                <a:spcPct val="150000"/>
              </a:lnSpc>
            </a:pPr>
            <a:endParaRPr lang="en-US" dirty="0"/>
          </a:p>
          <a:p>
            <a:pPr algn="just">
              <a:lnSpc>
                <a:spcPct val="150000"/>
              </a:lnSpc>
            </a:pPr>
            <a:r>
              <a:rPr lang="en-US" dirty="0"/>
              <a:t>The Bihar State Consumer Disputes </a:t>
            </a:r>
            <a:r>
              <a:rPr lang="en-US" dirty="0" err="1"/>
              <a:t>Redressal</a:t>
            </a:r>
            <a:r>
              <a:rPr lang="en-US" dirty="0"/>
              <a:t> Commission bench </a:t>
            </a:r>
            <a:r>
              <a:rPr lang="en-US" dirty="0" smtClean="0"/>
              <a:t>held </a:t>
            </a:r>
            <a:r>
              <a:rPr lang="en-US" dirty="0"/>
              <a:t>the Railways Board, East-Central Railways and the Divisional Rail Manager of the </a:t>
            </a:r>
            <a:r>
              <a:rPr lang="en-US" dirty="0" err="1"/>
              <a:t>Samastipur</a:t>
            </a:r>
            <a:r>
              <a:rPr lang="en-US" dirty="0"/>
              <a:t> Division liable for failure to protect the lives of the passengers. The passengers were robbed, hit and stabbed when the train was going to </a:t>
            </a:r>
            <a:r>
              <a:rPr lang="en-US" dirty="0" err="1"/>
              <a:t>Motihari</a:t>
            </a:r>
            <a:r>
              <a:rPr lang="en-US" dirty="0"/>
              <a:t> station. The State Commission upheld its jurisdiction and held that consumer commissions can grant additional remedies even when certain remedies have already been granted under the Railways Act.</a:t>
            </a:r>
          </a:p>
        </p:txBody>
      </p:sp>
    </p:spTree>
    <p:extLst>
      <p:ext uri="{BB962C8B-B14F-4D97-AF65-F5344CB8AC3E}">
        <p14:creationId xmlns:p14="http://schemas.microsoft.com/office/powerpoint/2010/main" val="8599438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751344"/>
            <a:ext cx="7200800" cy="4801314"/>
          </a:xfrm>
          <a:prstGeom prst="rect">
            <a:avLst/>
          </a:prstGeom>
        </p:spPr>
        <p:txBody>
          <a:bodyPr wrap="square">
            <a:spAutoFit/>
          </a:bodyPr>
          <a:lstStyle/>
          <a:p>
            <a:pPr algn="just">
              <a:lnSpc>
                <a:spcPct val="150000"/>
              </a:lnSpc>
            </a:pPr>
            <a:r>
              <a:rPr lang="en-US" b="1" dirty="0" smtClean="0">
                <a:hlinkClick r:id="rId2"/>
              </a:rPr>
              <a:t>South </a:t>
            </a:r>
            <a:r>
              <a:rPr lang="en-US" b="1" dirty="0">
                <a:hlinkClick r:id="rId2"/>
              </a:rPr>
              <a:t>West Delhi District Commission Holds McDonald's Liable For Sending Different Meal Of Lower Value And Failure To </a:t>
            </a:r>
            <a:r>
              <a:rPr lang="en-US" b="1" dirty="0" smtClean="0">
                <a:hlinkClick r:id="rId2"/>
              </a:rPr>
              <a:t>Refund</a:t>
            </a:r>
            <a:endParaRPr lang="en-US" b="1" dirty="0" smtClean="0"/>
          </a:p>
          <a:p>
            <a:pPr algn="just"/>
            <a:endParaRPr lang="en-US" dirty="0"/>
          </a:p>
          <a:p>
            <a:pPr algn="just"/>
            <a:r>
              <a:rPr lang="en-US" i="1" dirty="0"/>
              <a:t>Case Title</a:t>
            </a:r>
            <a:r>
              <a:rPr lang="en-US" dirty="0"/>
              <a:t>: </a:t>
            </a:r>
            <a:r>
              <a:rPr lang="en-US" dirty="0" err="1"/>
              <a:t>Nitesh</a:t>
            </a:r>
            <a:r>
              <a:rPr lang="en-US" dirty="0"/>
              <a:t> </a:t>
            </a:r>
            <a:r>
              <a:rPr lang="en-US" dirty="0" err="1"/>
              <a:t>Garwal</a:t>
            </a:r>
            <a:r>
              <a:rPr lang="en-US" dirty="0"/>
              <a:t> </a:t>
            </a:r>
            <a:r>
              <a:rPr lang="en-US" dirty="0" err="1"/>
              <a:t>vs</a:t>
            </a:r>
            <a:r>
              <a:rPr lang="en-US" dirty="0"/>
              <a:t> Connaught Plaza Restaurants Private Limited and </a:t>
            </a:r>
            <a:r>
              <a:rPr lang="en-US" dirty="0" err="1"/>
              <a:t>Ors</a:t>
            </a:r>
            <a:r>
              <a:rPr lang="en-US" dirty="0" smtClean="0"/>
              <a:t>.</a:t>
            </a:r>
          </a:p>
          <a:p>
            <a:pPr algn="just"/>
            <a:endParaRPr lang="en-US" dirty="0"/>
          </a:p>
          <a:p>
            <a:pPr algn="just">
              <a:lnSpc>
                <a:spcPct val="200000"/>
              </a:lnSpc>
            </a:pPr>
            <a:r>
              <a:rPr lang="en-US" dirty="0"/>
              <a:t>The District Consumer Disputes </a:t>
            </a:r>
            <a:r>
              <a:rPr lang="en-US" dirty="0" err="1"/>
              <a:t>Redressal</a:t>
            </a:r>
            <a:r>
              <a:rPr lang="en-US" dirty="0"/>
              <a:t> Commission, South West Delhi </a:t>
            </a:r>
            <a:r>
              <a:rPr lang="en-US" dirty="0" smtClean="0"/>
              <a:t>bench held </a:t>
            </a:r>
            <a:r>
              <a:rPr lang="en-US" b="1" dirty="0"/>
              <a:t>McDonalds liable of deficiency in service for sending a different meal altogether, priced lower than what the Complainant had paid for. It was directed to pay a compensation of Rs 10,000 to the Complainant.</a:t>
            </a:r>
          </a:p>
        </p:txBody>
      </p:sp>
    </p:spTree>
    <p:extLst>
      <p:ext uri="{BB962C8B-B14F-4D97-AF65-F5344CB8AC3E}">
        <p14:creationId xmlns:p14="http://schemas.microsoft.com/office/powerpoint/2010/main" val="35614531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335846"/>
            <a:ext cx="7272808" cy="6047809"/>
          </a:xfrm>
          <a:prstGeom prst="rect">
            <a:avLst/>
          </a:prstGeom>
        </p:spPr>
        <p:txBody>
          <a:bodyPr wrap="square">
            <a:spAutoFit/>
          </a:bodyPr>
          <a:lstStyle/>
          <a:p>
            <a:pPr algn="just">
              <a:lnSpc>
                <a:spcPct val="150000"/>
              </a:lnSpc>
            </a:pPr>
            <a:r>
              <a:rPr lang="en-IN" b="1" dirty="0" smtClean="0">
                <a:hlinkClick r:id="rId2"/>
              </a:rPr>
              <a:t>Sale </a:t>
            </a:r>
            <a:r>
              <a:rPr lang="en-IN" b="1" dirty="0">
                <a:hlinkClick r:id="rId2"/>
              </a:rPr>
              <a:t>of Medicine Different from Prescription, Thiruvananthapuram District Commission Holds STV Medicals &amp; </a:t>
            </a:r>
            <a:r>
              <a:rPr lang="en-IN" b="1" dirty="0" err="1">
                <a:hlinkClick r:id="rId2"/>
              </a:rPr>
              <a:t>Surgicals</a:t>
            </a:r>
            <a:r>
              <a:rPr lang="en-IN" b="1" dirty="0">
                <a:hlinkClick r:id="rId2"/>
              </a:rPr>
              <a:t> </a:t>
            </a:r>
            <a:r>
              <a:rPr lang="en-IN" b="1" dirty="0" smtClean="0">
                <a:hlinkClick r:id="rId2"/>
              </a:rPr>
              <a:t>Liable</a:t>
            </a:r>
            <a:endParaRPr lang="en-IN" b="1" dirty="0" smtClean="0"/>
          </a:p>
          <a:p>
            <a:pPr algn="just"/>
            <a:endParaRPr lang="en-IN" dirty="0"/>
          </a:p>
          <a:p>
            <a:pPr algn="just"/>
            <a:r>
              <a:rPr lang="en-IN" i="1" dirty="0"/>
              <a:t>Case Title</a:t>
            </a:r>
            <a:r>
              <a:rPr lang="en-IN" dirty="0"/>
              <a:t>: </a:t>
            </a:r>
            <a:r>
              <a:rPr lang="en-IN" dirty="0" err="1"/>
              <a:t>Subha</a:t>
            </a:r>
            <a:r>
              <a:rPr lang="en-IN" dirty="0"/>
              <a:t> B </a:t>
            </a:r>
            <a:r>
              <a:rPr lang="en-IN" dirty="0" err="1"/>
              <a:t>vs</a:t>
            </a:r>
            <a:r>
              <a:rPr lang="en-IN" dirty="0"/>
              <a:t> The Proprietor, STV Medical and </a:t>
            </a:r>
            <a:r>
              <a:rPr lang="en-IN" dirty="0" err="1" smtClean="0"/>
              <a:t>Surgicals</a:t>
            </a:r>
            <a:endParaRPr lang="en-IN" dirty="0" smtClean="0"/>
          </a:p>
          <a:p>
            <a:pPr algn="just"/>
            <a:endParaRPr lang="en-IN" dirty="0"/>
          </a:p>
          <a:p>
            <a:pPr algn="just">
              <a:lnSpc>
                <a:spcPct val="200000"/>
              </a:lnSpc>
            </a:pPr>
            <a:r>
              <a:rPr lang="en-IN" dirty="0"/>
              <a:t>The District Consumer Disputes </a:t>
            </a:r>
            <a:r>
              <a:rPr lang="en-IN" dirty="0" err="1"/>
              <a:t>Redressal</a:t>
            </a:r>
            <a:r>
              <a:rPr lang="en-IN" dirty="0"/>
              <a:t> Commission, Thiruvananthapuram (Kerala) bench </a:t>
            </a:r>
            <a:r>
              <a:rPr lang="en-IN" dirty="0" smtClean="0"/>
              <a:t>held </a:t>
            </a:r>
            <a:r>
              <a:rPr lang="en-IN" dirty="0"/>
              <a:t>STV Medical and Surgical Medical College (Trivandrum</a:t>
            </a:r>
            <a:r>
              <a:rPr lang="en-IN" b="1" dirty="0"/>
              <a:t>) liable of deficiency in service and unfair trade practice for selling a medicine different from the medicine prescribed by the doctor. The District Commission directed it to pay a compensation of Rs 1,05,000 to the Complainant.</a:t>
            </a:r>
          </a:p>
        </p:txBody>
      </p:sp>
    </p:spTree>
    <p:extLst>
      <p:ext uri="{BB962C8B-B14F-4D97-AF65-F5344CB8AC3E}">
        <p14:creationId xmlns:p14="http://schemas.microsoft.com/office/powerpoint/2010/main" val="3584261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58847"/>
            <a:ext cx="7272808" cy="5909310"/>
          </a:xfrm>
          <a:prstGeom prst="rect">
            <a:avLst/>
          </a:prstGeom>
        </p:spPr>
        <p:txBody>
          <a:bodyPr wrap="square">
            <a:spAutoFit/>
          </a:bodyPr>
          <a:lstStyle/>
          <a:p>
            <a:pPr algn="just">
              <a:lnSpc>
                <a:spcPct val="150000"/>
              </a:lnSpc>
            </a:pPr>
            <a:r>
              <a:rPr lang="en-US" b="1" dirty="0" smtClean="0">
                <a:hlinkClick r:id="rId2"/>
              </a:rPr>
              <a:t>Delay </a:t>
            </a:r>
            <a:r>
              <a:rPr lang="en-US" b="1" dirty="0">
                <a:hlinkClick r:id="rId2"/>
              </a:rPr>
              <a:t>In Construction And Delivery Of Flat, NCDRC Directs DK Reality To Refund Amount With </a:t>
            </a:r>
            <a:r>
              <a:rPr lang="en-US" b="1" dirty="0" smtClean="0">
                <a:hlinkClick r:id="rId2"/>
              </a:rPr>
              <a:t>Interest</a:t>
            </a:r>
            <a:endParaRPr lang="en-US" b="1" dirty="0" smtClean="0"/>
          </a:p>
          <a:p>
            <a:pPr algn="just"/>
            <a:endParaRPr lang="en-US" dirty="0"/>
          </a:p>
          <a:p>
            <a:pPr algn="just"/>
            <a:r>
              <a:rPr lang="en-US" i="1" dirty="0"/>
              <a:t>Case Title: </a:t>
            </a:r>
            <a:r>
              <a:rPr lang="en-US" i="1" dirty="0" err="1"/>
              <a:t>Amresh</a:t>
            </a:r>
            <a:r>
              <a:rPr lang="en-US" i="1" dirty="0"/>
              <a:t> </a:t>
            </a:r>
            <a:r>
              <a:rPr lang="en-US" i="1" dirty="0" err="1"/>
              <a:t>Pednekar</a:t>
            </a:r>
            <a:r>
              <a:rPr lang="en-US" i="1" dirty="0"/>
              <a:t> vs. D.K. Realty (India) Pvt. Ltd</a:t>
            </a:r>
            <a:r>
              <a:rPr lang="en-US" i="1" dirty="0" smtClean="0"/>
              <a:t>.</a:t>
            </a:r>
          </a:p>
          <a:p>
            <a:pPr algn="just"/>
            <a:endParaRPr lang="en-US" dirty="0"/>
          </a:p>
          <a:p>
            <a:pPr algn="just">
              <a:lnSpc>
                <a:spcPct val="150000"/>
              </a:lnSpc>
            </a:pPr>
            <a:r>
              <a:rPr lang="en-US" dirty="0"/>
              <a:t>The National Consumer Disputes </a:t>
            </a:r>
            <a:r>
              <a:rPr lang="en-US" dirty="0" err="1"/>
              <a:t>Redressal</a:t>
            </a:r>
            <a:r>
              <a:rPr lang="en-US" dirty="0"/>
              <a:t> </a:t>
            </a:r>
            <a:r>
              <a:rPr lang="en-US" dirty="0" smtClean="0"/>
              <a:t>Commission partly </a:t>
            </a:r>
            <a:r>
              <a:rPr lang="en-US" dirty="0"/>
              <a:t>allowed a consumer complaint against D.K. Realty India Pvt. Ltd. (Opposite Party) for the delay in construction of a housing project named "</a:t>
            </a:r>
            <a:r>
              <a:rPr lang="en-US" dirty="0" err="1"/>
              <a:t>Livsmart</a:t>
            </a:r>
            <a:r>
              <a:rPr lang="en-US" dirty="0"/>
              <a:t>." </a:t>
            </a:r>
            <a:endParaRPr lang="en-US" dirty="0" smtClean="0"/>
          </a:p>
          <a:p>
            <a:pPr algn="just">
              <a:lnSpc>
                <a:spcPct val="150000"/>
              </a:lnSpc>
            </a:pPr>
            <a:endParaRPr lang="en-US" dirty="0"/>
          </a:p>
          <a:p>
            <a:pPr algn="just">
              <a:lnSpc>
                <a:spcPct val="150000"/>
              </a:lnSpc>
            </a:pPr>
            <a:r>
              <a:rPr lang="en-US" dirty="0" smtClean="0"/>
              <a:t>The </a:t>
            </a:r>
            <a:r>
              <a:rPr lang="en-US" dirty="0"/>
              <a:t>main contention was based on the delay in delivering the flat as per the agreed timeline and subsequent failure to respond to the complainant's requests for cancellation and refund. As a result, the Commission held D.K. Reality liable, directing them to refund the entire amount deposited along with 9% interest per annum.</a:t>
            </a:r>
          </a:p>
        </p:txBody>
      </p:sp>
    </p:spTree>
    <p:extLst>
      <p:ext uri="{BB962C8B-B14F-4D97-AF65-F5344CB8AC3E}">
        <p14:creationId xmlns:p14="http://schemas.microsoft.com/office/powerpoint/2010/main" val="38234660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889844"/>
            <a:ext cx="7128792" cy="5078313"/>
          </a:xfrm>
          <a:prstGeom prst="rect">
            <a:avLst/>
          </a:prstGeom>
        </p:spPr>
        <p:txBody>
          <a:bodyPr wrap="square">
            <a:spAutoFit/>
          </a:bodyPr>
          <a:lstStyle/>
          <a:p>
            <a:pPr algn="just">
              <a:lnSpc>
                <a:spcPct val="150000"/>
              </a:lnSpc>
            </a:pPr>
            <a:r>
              <a:rPr lang="en-US" b="1" dirty="0" smtClean="0">
                <a:hlinkClick r:id="rId2"/>
              </a:rPr>
              <a:t>Dancing </a:t>
            </a:r>
            <a:r>
              <a:rPr lang="en-US" b="1" dirty="0">
                <a:hlinkClick r:id="rId2"/>
              </a:rPr>
              <a:t>Swing Ride Accident, NCDRC Directs </a:t>
            </a:r>
            <a:r>
              <a:rPr lang="en-US" b="1" dirty="0" err="1">
                <a:hlinkClick r:id="rId2"/>
              </a:rPr>
              <a:t>Rizvana</a:t>
            </a:r>
            <a:r>
              <a:rPr lang="en-US" b="1" dirty="0">
                <a:hlinkClick r:id="rId2"/>
              </a:rPr>
              <a:t> Amusement Co. To Pay Rs. 35 Lakhs to </a:t>
            </a:r>
            <a:r>
              <a:rPr lang="en-US" b="1" dirty="0" smtClean="0">
                <a:hlinkClick r:id="rId2"/>
              </a:rPr>
              <a:t>Complainant</a:t>
            </a:r>
            <a:endParaRPr lang="en-US" b="1" dirty="0" smtClean="0"/>
          </a:p>
          <a:p>
            <a:pPr algn="just">
              <a:lnSpc>
                <a:spcPct val="150000"/>
              </a:lnSpc>
            </a:pPr>
            <a:endParaRPr lang="en-US" dirty="0"/>
          </a:p>
          <a:p>
            <a:pPr algn="just">
              <a:lnSpc>
                <a:spcPct val="150000"/>
              </a:lnSpc>
            </a:pPr>
            <a:r>
              <a:rPr lang="en-US" i="1" dirty="0"/>
              <a:t>Case Title: </a:t>
            </a:r>
            <a:r>
              <a:rPr lang="en-US" i="1" dirty="0" err="1"/>
              <a:t>Abhimanyu</a:t>
            </a:r>
            <a:r>
              <a:rPr lang="en-US" i="1" dirty="0"/>
              <a:t> Singh </a:t>
            </a:r>
            <a:r>
              <a:rPr lang="en-US" i="1" dirty="0" err="1"/>
              <a:t>vs</a:t>
            </a:r>
            <a:r>
              <a:rPr lang="en-US" i="1" dirty="0"/>
              <a:t> </a:t>
            </a:r>
            <a:r>
              <a:rPr lang="en-US" i="1" dirty="0" err="1"/>
              <a:t>Rizvana</a:t>
            </a:r>
            <a:r>
              <a:rPr lang="en-US" i="1" dirty="0"/>
              <a:t> Amusement and 2 </a:t>
            </a:r>
            <a:r>
              <a:rPr lang="en-US" i="1" dirty="0" smtClean="0"/>
              <a:t>others</a:t>
            </a:r>
          </a:p>
          <a:p>
            <a:pPr algn="just">
              <a:lnSpc>
                <a:spcPct val="150000"/>
              </a:lnSpc>
            </a:pPr>
            <a:endParaRPr lang="en-US" dirty="0"/>
          </a:p>
          <a:p>
            <a:pPr algn="just">
              <a:lnSpc>
                <a:spcPct val="150000"/>
              </a:lnSpc>
            </a:pPr>
            <a:r>
              <a:rPr lang="en-US" dirty="0"/>
              <a:t>The National Consumer Disputes </a:t>
            </a:r>
            <a:r>
              <a:rPr lang="en-US" dirty="0" err="1"/>
              <a:t>Redressal</a:t>
            </a:r>
            <a:r>
              <a:rPr lang="en-US" dirty="0"/>
              <a:t> Commission (NCDRC) bench </a:t>
            </a:r>
            <a:r>
              <a:rPr lang="en-US" dirty="0" smtClean="0"/>
              <a:t>held </a:t>
            </a:r>
            <a:r>
              <a:rPr lang="en-US" dirty="0" err="1"/>
              <a:t>Rizvana</a:t>
            </a:r>
            <a:r>
              <a:rPr lang="en-US" dirty="0"/>
              <a:t> Amusement, an amusement swing operator liable for deficiency in service due to an accident on a 'Dancing Chairs' swing which caused serious injury to the Complainant. The NCDRC awarded Rs. 25,00,000/- as pecuniary compensation and Rs.10,00,000/- as non-pecuniary compensation to the Complainant.</a:t>
            </a:r>
          </a:p>
        </p:txBody>
      </p:sp>
    </p:spTree>
    <p:extLst>
      <p:ext uri="{BB962C8B-B14F-4D97-AF65-F5344CB8AC3E}">
        <p14:creationId xmlns:p14="http://schemas.microsoft.com/office/powerpoint/2010/main" val="11299190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4083" y="620688"/>
            <a:ext cx="6912768" cy="5632311"/>
          </a:xfrm>
          <a:prstGeom prst="rect">
            <a:avLst/>
          </a:prstGeom>
        </p:spPr>
        <p:txBody>
          <a:bodyPr wrap="square">
            <a:spAutoFit/>
          </a:bodyPr>
          <a:lstStyle/>
          <a:p>
            <a:pPr algn="just">
              <a:lnSpc>
                <a:spcPct val="200000"/>
              </a:lnSpc>
            </a:pPr>
            <a:r>
              <a:rPr lang="en-US" b="1" dirty="0" smtClean="0">
                <a:hlinkClick r:id="rId2"/>
              </a:rPr>
              <a:t>Deficiency </a:t>
            </a:r>
            <a:r>
              <a:rPr lang="en-US" b="1" dirty="0">
                <a:hlinkClick r:id="rId2"/>
              </a:rPr>
              <a:t>In Hair Treatment Service, An Health Care Service Still Covered Under Amended Consumer Protection Act., Delhi State </a:t>
            </a:r>
            <a:r>
              <a:rPr lang="en-US" b="1" dirty="0" smtClean="0">
                <a:hlinkClick r:id="rId2"/>
              </a:rPr>
              <a:t>Commission</a:t>
            </a:r>
            <a:endParaRPr lang="en-US" b="1" dirty="0" smtClean="0"/>
          </a:p>
          <a:p>
            <a:pPr algn="just">
              <a:lnSpc>
                <a:spcPct val="200000"/>
              </a:lnSpc>
            </a:pPr>
            <a:endParaRPr lang="en-US" dirty="0"/>
          </a:p>
          <a:p>
            <a:pPr algn="just"/>
            <a:r>
              <a:rPr lang="en-US" i="1" dirty="0"/>
              <a:t>Case Title: Dr. Monica </a:t>
            </a:r>
            <a:r>
              <a:rPr lang="en-US" i="1" dirty="0" err="1"/>
              <a:t>Gogia</a:t>
            </a:r>
            <a:r>
              <a:rPr lang="en-US" i="1" dirty="0"/>
              <a:t> vs. Mr. </a:t>
            </a:r>
            <a:r>
              <a:rPr lang="en-US" i="1" dirty="0" err="1"/>
              <a:t>Goldy</a:t>
            </a:r>
            <a:r>
              <a:rPr lang="en-US" i="1" dirty="0"/>
              <a:t> </a:t>
            </a:r>
            <a:r>
              <a:rPr lang="en-US" i="1" dirty="0" err="1" smtClean="0"/>
              <a:t>Sahni</a:t>
            </a:r>
            <a:endParaRPr lang="en-US" i="1" dirty="0" smtClean="0"/>
          </a:p>
          <a:p>
            <a:endParaRPr lang="en-US" dirty="0"/>
          </a:p>
          <a:p>
            <a:pPr algn="just">
              <a:lnSpc>
                <a:spcPct val="200000"/>
              </a:lnSpc>
            </a:pPr>
            <a:r>
              <a:rPr lang="en-US" dirty="0"/>
              <a:t>The Delhi State Consumer Disputes </a:t>
            </a:r>
            <a:r>
              <a:rPr lang="en-US" dirty="0" err="1"/>
              <a:t>Redressal</a:t>
            </a:r>
            <a:r>
              <a:rPr lang="en-US" dirty="0"/>
              <a:t> Commission bench comprising Justice </a:t>
            </a:r>
            <a:r>
              <a:rPr lang="en-US" dirty="0" err="1"/>
              <a:t>Sangita</a:t>
            </a:r>
            <a:r>
              <a:rPr lang="en-US" dirty="0"/>
              <a:t> </a:t>
            </a:r>
            <a:r>
              <a:rPr lang="en-US" dirty="0" err="1"/>
              <a:t>Dhingra</a:t>
            </a:r>
            <a:r>
              <a:rPr lang="en-US" dirty="0"/>
              <a:t> </a:t>
            </a:r>
            <a:r>
              <a:rPr lang="en-US" dirty="0" err="1"/>
              <a:t>Sehgal</a:t>
            </a:r>
            <a:r>
              <a:rPr lang="en-US" dirty="0"/>
              <a:t> (President) and Ms. </a:t>
            </a:r>
            <a:r>
              <a:rPr lang="en-US" dirty="0" err="1"/>
              <a:t>Pinki</a:t>
            </a:r>
            <a:r>
              <a:rPr lang="en-US" dirty="0"/>
              <a:t> (Member) dismissed an appeal challenging the validity of 'healthcare' services being included in the ambit of 'services' under Section 2(42) of the Consumer Protection Act, 2019.</a:t>
            </a:r>
          </a:p>
        </p:txBody>
      </p:sp>
    </p:spTree>
    <p:extLst>
      <p:ext uri="{BB962C8B-B14F-4D97-AF65-F5344CB8AC3E}">
        <p14:creationId xmlns:p14="http://schemas.microsoft.com/office/powerpoint/2010/main" val="18975375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612845"/>
            <a:ext cx="6984776" cy="5078313"/>
          </a:xfrm>
          <a:prstGeom prst="rect">
            <a:avLst/>
          </a:prstGeom>
        </p:spPr>
        <p:txBody>
          <a:bodyPr wrap="square">
            <a:spAutoFit/>
          </a:bodyPr>
          <a:lstStyle/>
          <a:p>
            <a:pPr algn="just">
              <a:lnSpc>
                <a:spcPct val="150000"/>
              </a:lnSpc>
            </a:pPr>
            <a:r>
              <a:rPr lang="en-US" b="1" dirty="0" smtClean="0">
                <a:hlinkClick r:id="rId2"/>
              </a:rPr>
              <a:t>Delhi </a:t>
            </a:r>
            <a:r>
              <a:rPr lang="en-US" b="1" dirty="0">
                <a:hlinkClick r:id="rId2"/>
              </a:rPr>
              <a:t>State Consumer Disputes </a:t>
            </a:r>
            <a:r>
              <a:rPr lang="en-US" b="1" dirty="0" err="1">
                <a:hlinkClick r:id="rId2"/>
              </a:rPr>
              <a:t>Redressal</a:t>
            </a:r>
            <a:r>
              <a:rPr lang="en-US" b="1" dirty="0">
                <a:hlinkClick r:id="rId2"/>
              </a:rPr>
              <a:t> Commission Holds Postal Department Liable For Deficiency Of </a:t>
            </a:r>
            <a:r>
              <a:rPr lang="en-US" b="1" dirty="0" smtClean="0">
                <a:hlinkClick r:id="rId2"/>
              </a:rPr>
              <a:t>Service</a:t>
            </a:r>
            <a:endParaRPr lang="en-US" b="1" dirty="0" smtClean="0"/>
          </a:p>
          <a:p>
            <a:pPr algn="just">
              <a:lnSpc>
                <a:spcPct val="150000"/>
              </a:lnSpc>
            </a:pPr>
            <a:endParaRPr lang="en-US" dirty="0"/>
          </a:p>
          <a:p>
            <a:pPr algn="just">
              <a:lnSpc>
                <a:spcPct val="150000"/>
              </a:lnSpc>
            </a:pPr>
            <a:r>
              <a:rPr lang="en-US" i="1" dirty="0"/>
              <a:t>Case Title: </a:t>
            </a:r>
            <a:r>
              <a:rPr lang="en-US" i="1" dirty="0" err="1"/>
              <a:t>Daya</a:t>
            </a:r>
            <a:r>
              <a:rPr lang="en-US" i="1" dirty="0"/>
              <a:t> Ram Vs. Karol </a:t>
            </a:r>
            <a:r>
              <a:rPr lang="en-US" i="1" dirty="0" err="1"/>
              <a:t>Bagh</a:t>
            </a:r>
            <a:r>
              <a:rPr lang="en-US" i="1" dirty="0"/>
              <a:t> Post </a:t>
            </a:r>
            <a:r>
              <a:rPr lang="en-US" i="1" dirty="0" smtClean="0"/>
              <a:t>Office</a:t>
            </a:r>
          </a:p>
          <a:p>
            <a:pPr algn="just">
              <a:lnSpc>
                <a:spcPct val="150000"/>
              </a:lnSpc>
            </a:pPr>
            <a:endParaRPr lang="en-US" dirty="0"/>
          </a:p>
          <a:p>
            <a:pPr algn="just">
              <a:lnSpc>
                <a:spcPct val="150000"/>
              </a:lnSpc>
            </a:pPr>
            <a:r>
              <a:rPr lang="en-US" dirty="0"/>
              <a:t>The Delhi State Consumer Disputes </a:t>
            </a:r>
            <a:r>
              <a:rPr lang="en-US" dirty="0" err="1"/>
              <a:t>Redressal</a:t>
            </a:r>
            <a:r>
              <a:rPr lang="en-US" dirty="0"/>
              <a:t> Commission bench </a:t>
            </a:r>
            <a:r>
              <a:rPr lang="en-US" dirty="0" smtClean="0"/>
              <a:t>rejected </a:t>
            </a:r>
            <a:r>
              <a:rPr lang="en-US" dirty="0"/>
              <a:t>the arguments of respondent based on Section 6 of the Indian Post Office Act, 1898 in light of allegations of negligence. The bench further highlighted that if an addressee of the letter can reasonably demonstrate the likelihood of intentional negligence by a Postal Department employee, the responsibility shifts to the department to substantiate its denial.</a:t>
            </a:r>
          </a:p>
        </p:txBody>
      </p:sp>
    </p:spTree>
    <p:extLst>
      <p:ext uri="{BB962C8B-B14F-4D97-AF65-F5344CB8AC3E}">
        <p14:creationId xmlns:p14="http://schemas.microsoft.com/office/powerpoint/2010/main" val="24957206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197346"/>
            <a:ext cx="7128792" cy="6047809"/>
          </a:xfrm>
          <a:prstGeom prst="rect">
            <a:avLst/>
          </a:prstGeom>
        </p:spPr>
        <p:txBody>
          <a:bodyPr wrap="square">
            <a:spAutoFit/>
          </a:bodyPr>
          <a:lstStyle/>
          <a:p>
            <a:pPr algn="just">
              <a:lnSpc>
                <a:spcPct val="150000"/>
              </a:lnSpc>
            </a:pPr>
            <a:r>
              <a:rPr lang="en-IN" b="1" dirty="0" smtClean="0">
                <a:hlinkClick r:id="rId2"/>
              </a:rPr>
              <a:t>Unilateral </a:t>
            </a:r>
            <a:r>
              <a:rPr lang="en-IN" b="1" dirty="0">
                <a:hlinkClick r:id="rId2"/>
              </a:rPr>
              <a:t>Cancellation Of Ticket And Denial Of Refund, Gurgaon District Commission Holds </a:t>
            </a:r>
            <a:r>
              <a:rPr lang="en-IN" b="1" dirty="0" err="1">
                <a:hlinkClick r:id="rId2"/>
              </a:rPr>
              <a:t>Yatra</a:t>
            </a:r>
            <a:r>
              <a:rPr lang="en-IN" b="1" dirty="0">
                <a:hlinkClick r:id="rId2"/>
              </a:rPr>
              <a:t> Online And British Airways </a:t>
            </a:r>
            <a:r>
              <a:rPr lang="en-IN" b="1" dirty="0" smtClean="0">
                <a:hlinkClick r:id="rId2"/>
              </a:rPr>
              <a:t>Liable</a:t>
            </a:r>
            <a:endParaRPr lang="en-IN" b="1" dirty="0" smtClean="0"/>
          </a:p>
          <a:p>
            <a:endParaRPr lang="en-IN" dirty="0"/>
          </a:p>
          <a:p>
            <a:r>
              <a:rPr lang="en-IN" i="1" dirty="0"/>
              <a:t>Case Title: </a:t>
            </a:r>
            <a:r>
              <a:rPr lang="en-IN" i="1" dirty="0" err="1"/>
              <a:t>Parminder</a:t>
            </a:r>
            <a:r>
              <a:rPr lang="en-IN" i="1" dirty="0"/>
              <a:t> </a:t>
            </a:r>
            <a:r>
              <a:rPr lang="en-IN" i="1" dirty="0" err="1"/>
              <a:t>Oberoi</a:t>
            </a:r>
            <a:r>
              <a:rPr lang="en-IN" i="1" dirty="0"/>
              <a:t> </a:t>
            </a:r>
            <a:r>
              <a:rPr lang="en-IN" i="1" dirty="0" err="1"/>
              <a:t>vs</a:t>
            </a:r>
            <a:r>
              <a:rPr lang="en-IN" i="1" dirty="0"/>
              <a:t> </a:t>
            </a:r>
            <a:r>
              <a:rPr lang="en-IN" i="1" dirty="0" err="1"/>
              <a:t>Yatra</a:t>
            </a:r>
            <a:r>
              <a:rPr lang="en-IN" i="1" dirty="0"/>
              <a:t> Online </a:t>
            </a:r>
            <a:r>
              <a:rPr lang="en-IN" i="1" dirty="0" err="1"/>
              <a:t>Pvt.</a:t>
            </a:r>
            <a:r>
              <a:rPr lang="en-IN" i="1" dirty="0"/>
              <a:t> Ltd. and </a:t>
            </a:r>
            <a:r>
              <a:rPr lang="en-IN" i="1" dirty="0" err="1"/>
              <a:t>Anr</a:t>
            </a:r>
            <a:r>
              <a:rPr lang="en-IN" i="1" dirty="0" smtClean="0"/>
              <a:t>.</a:t>
            </a:r>
          </a:p>
          <a:p>
            <a:endParaRPr lang="en-IN" dirty="0"/>
          </a:p>
          <a:p>
            <a:pPr algn="just">
              <a:lnSpc>
                <a:spcPct val="200000"/>
              </a:lnSpc>
            </a:pPr>
            <a:r>
              <a:rPr lang="en-IN" dirty="0"/>
              <a:t>The District Consumer Disputes </a:t>
            </a:r>
            <a:r>
              <a:rPr lang="en-IN" dirty="0" err="1"/>
              <a:t>Redressal</a:t>
            </a:r>
            <a:r>
              <a:rPr lang="en-IN" dirty="0"/>
              <a:t> Commission, Gurgaon (Haryana) bench </a:t>
            </a:r>
            <a:r>
              <a:rPr lang="en-IN" dirty="0" smtClean="0"/>
              <a:t>held </a:t>
            </a:r>
            <a:r>
              <a:rPr lang="en-IN" dirty="0" err="1"/>
              <a:t>Yatra</a:t>
            </a:r>
            <a:r>
              <a:rPr lang="en-IN" dirty="0"/>
              <a:t> Online and British Airways liable for unilateral cancellation of the Complainant's ticket and subsequent denial for adequate refund or resolution for over 2 years. The District Commission asked them to refund the Complainant's ticket amount, and pay Rs. 50,000/- compensation for mental agony, Rs. 50,000/- deterrent compensation and Rs. 33,000/- legal costs.</a:t>
            </a:r>
          </a:p>
        </p:txBody>
      </p:sp>
    </p:spTree>
    <p:extLst>
      <p:ext uri="{BB962C8B-B14F-4D97-AF65-F5344CB8AC3E}">
        <p14:creationId xmlns:p14="http://schemas.microsoft.com/office/powerpoint/2010/main" val="4684708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335846"/>
            <a:ext cx="7200800" cy="5493812"/>
          </a:xfrm>
          <a:prstGeom prst="rect">
            <a:avLst/>
          </a:prstGeom>
        </p:spPr>
        <p:txBody>
          <a:bodyPr wrap="square">
            <a:spAutoFit/>
          </a:bodyPr>
          <a:lstStyle/>
          <a:p>
            <a:pPr algn="just">
              <a:lnSpc>
                <a:spcPct val="150000"/>
              </a:lnSpc>
            </a:pPr>
            <a:r>
              <a:rPr lang="en-US" b="1" dirty="0" smtClean="0">
                <a:hlinkClick r:id="rId2"/>
              </a:rPr>
              <a:t>Coaching </a:t>
            </a:r>
            <a:r>
              <a:rPr lang="en-US" b="1" dirty="0">
                <a:hlinkClick r:id="rId2"/>
              </a:rPr>
              <a:t>Institutes Should Not Have Right To Retain Fees Of Students Who Leave Course Midway: Kerala Consumer </a:t>
            </a:r>
            <a:r>
              <a:rPr lang="en-US" b="1" dirty="0" smtClean="0">
                <a:hlinkClick r:id="rId2"/>
              </a:rPr>
              <a:t>Commission</a:t>
            </a:r>
            <a:endParaRPr lang="en-US" b="1" dirty="0" smtClean="0"/>
          </a:p>
          <a:p>
            <a:pPr algn="just"/>
            <a:endParaRPr lang="en-US" dirty="0"/>
          </a:p>
          <a:p>
            <a:pPr algn="just"/>
            <a:r>
              <a:rPr lang="en-US" i="1" dirty="0"/>
              <a:t>Case Title: </a:t>
            </a:r>
            <a:r>
              <a:rPr lang="en-US" i="1" dirty="0" err="1"/>
              <a:t>Zeba</a:t>
            </a:r>
            <a:r>
              <a:rPr lang="en-US" i="1" dirty="0"/>
              <a:t> </a:t>
            </a:r>
            <a:r>
              <a:rPr lang="en-US" i="1" dirty="0" err="1"/>
              <a:t>Salim</a:t>
            </a:r>
            <a:r>
              <a:rPr lang="en-US" i="1" dirty="0"/>
              <a:t> v. M/S VLCC Health Care Ltd. &amp; </a:t>
            </a:r>
            <a:r>
              <a:rPr lang="en-US" i="1" dirty="0" err="1"/>
              <a:t>Anr</a:t>
            </a:r>
            <a:r>
              <a:rPr lang="en-US" i="1" dirty="0" smtClean="0"/>
              <a:t>.</a:t>
            </a:r>
          </a:p>
          <a:p>
            <a:pPr algn="just"/>
            <a:endParaRPr lang="en-US" dirty="0"/>
          </a:p>
          <a:p>
            <a:pPr algn="just">
              <a:lnSpc>
                <a:spcPct val="150000"/>
              </a:lnSpc>
            </a:pPr>
            <a:r>
              <a:rPr lang="en-US" dirty="0"/>
              <a:t>The District Consumer Disputes </a:t>
            </a:r>
            <a:r>
              <a:rPr lang="en-US" dirty="0" err="1"/>
              <a:t>Redressal</a:t>
            </a:r>
            <a:r>
              <a:rPr lang="en-US" dirty="0"/>
              <a:t> Commission at </a:t>
            </a:r>
            <a:r>
              <a:rPr lang="en-US" dirty="0" err="1"/>
              <a:t>Ernakulam</a:t>
            </a:r>
            <a:r>
              <a:rPr lang="en-US" dirty="0"/>
              <a:t> recently ordered a refund of fees to a student who had enrolled in courses offered by VLCC Institute, Kochi, but subsequently got cancelled due to failure on the part of the institute to offer timely classes, even through online mode. The </a:t>
            </a:r>
            <a:r>
              <a:rPr lang="en-US" dirty="0" smtClean="0"/>
              <a:t>underscored </a:t>
            </a:r>
            <a:r>
              <a:rPr lang="en-US" dirty="0"/>
              <a:t>the importance of protecting consumers in the education sector, by ensuring refund of fees to students who choose to leave a course midway.</a:t>
            </a:r>
          </a:p>
        </p:txBody>
      </p:sp>
    </p:spTree>
    <p:extLst>
      <p:ext uri="{BB962C8B-B14F-4D97-AF65-F5344CB8AC3E}">
        <p14:creationId xmlns:p14="http://schemas.microsoft.com/office/powerpoint/2010/main" val="32254137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188640"/>
            <a:ext cx="7128792" cy="6186309"/>
          </a:xfrm>
          <a:prstGeom prst="rect">
            <a:avLst/>
          </a:prstGeom>
        </p:spPr>
        <p:txBody>
          <a:bodyPr wrap="square">
            <a:spAutoFit/>
          </a:bodyPr>
          <a:lstStyle/>
          <a:p>
            <a:pPr algn="just"/>
            <a:r>
              <a:rPr lang="en-US" b="1" dirty="0" smtClean="0">
                <a:hlinkClick r:id="rId2"/>
              </a:rPr>
              <a:t>Chandigarh </a:t>
            </a:r>
            <a:r>
              <a:rPr lang="en-US" b="1" dirty="0">
                <a:hlinkClick r:id="rId2"/>
              </a:rPr>
              <a:t>District Commission Holds </a:t>
            </a:r>
            <a:r>
              <a:rPr lang="en-US" b="1" dirty="0" err="1">
                <a:hlinkClick r:id="rId2"/>
              </a:rPr>
              <a:t>MakeMyTrip</a:t>
            </a:r>
            <a:r>
              <a:rPr lang="en-US" b="1" dirty="0">
                <a:hlinkClick r:id="rId2"/>
              </a:rPr>
              <a:t>, Essence Retreat Hotel and OYO Rooms Liable for Arbitrary Hotel Cancellation, Orders </a:t>
            </a:r>
            <a:r>
              <a:rPr lang="en-US" b="1" dirty="0" smtClean="0">
                <a:hlinkClick r:id="rId2"/>
              </a:rPr>
              <a:t>Compensation</a:t>
            </a:r>
            <a:endParaRPr lang="en-US" b="1" dirty="0" smtClean="0"/>
          </a:p>
          <a:p>
            <a:pPr algn="just"/>
            <a:endParaRPr lang="en-US" dirty="0"/>
          </a:p>
          <a:p>
            <a:pPr algn="just"/>
            <a:r>
              <a:rPr lang="en-US" dirty="0" smtClean="0"/>
              <a:t>The </a:t>
            </a:r>
            <a:r>
              <a:rPr lang="en-US" dirty="0"/>
              <a:t>District Consumer Disputes </a:t>
            </a:r>
            <a:r>
              <a:rPr lang="en-US" dirty="0" err="1"/>
              <a:t>Redressal</a:t>
            </a:r>
            <a:r>
              <a:rPr lang="en-US" dirty="0"/>
              <a:t> Commission-I, U.T. Chandigarh, </a:t>
            </a:r>
            <a:r>
              <a:rPr lang="en-US" dirty="0" smtClean="0"/>
              <a:t>recently </a:t>
            </a:r>
            <a:r>
              <a:rPr lang="en-US" dirty="0"/>
              <a:t>allowed a consumer complaint against </a:t>
            </a:r>
            <a:r>
              <a:rPr lang="en-US" dirty="0" err="1"/>
              <a:t>MakeMyTrip</a:t>
            </a:r>
            <a:r>
              <a:rPr lang="en-US" dirty="0"/>
              <a:t> (Opposite Party No. 1). The complainant had booked a hotel through </a:t>
            </a:r>
            <a:r>
              <a:rPr lang="en-US" dirty="0" err="1"/>
              <a:t>Goibibo</a:t>
            </a:r>
            <a:r>
              <a:rPr lang="en-US" dirty="0"/>
              <a:t> (Opposite Party No. 2), for a family vacation. </a:t>
            </a:r>
            <a:endParaRPr lang="en-US" dirty="0" smtClean="0"/>
          </a:p>
          <a:p>
            <a:pPr algn="just"/>
            <a:endParaRPr lang="en-US" dirty="0" smtClean="0"/>
          </a:p>
          <a:p>
            <a:pPr algn="just"/>
            <a:r>
              <a:rPr lang="en-US" dirty="0" smtClean="0"/>
              <a:t>However</a:t>
            </a:r>
            <a:r>
              <a:rPr lang="en-US" dirty="0"/>
              <a:t>, just before the journey, they were informed of the hotel's unavailability, leading to cancellation and a refund. The commission found that despite the cancellation claim due to the hotel being non-operational, the same rooms were available online at significantly higher rates. </a:t>
            </a:r>
            <a:endParaRPr lang="en-US" dirty="0" smtClean="0"/>
          </a:p>
          <a:p>
            <a:pPr algn="just"/>
            <a:endParaRPr lang="en-US" dirty="0" smtClean="0"/>
          </a:p>
          <a:p>
            <a:pPr algn="just"/>
            <a:r>
              <a:rPr lang="en-US" dirty="0" smtClean="0"/>
              <a:t>Thereby </a:t>
            </a:r>
            <a:r>
              <a:rPr lang="en-US" dirty="0"/>
              <a:t>the commission concluded that the cancellation was arbitrary and caused immense mental harassment to the complainant. As a result, </a:t>
            </a:r>
            <a:r>
              <a:rPr lang="en-US" dirty="0" err="1"/>
              <a:t>MakeMyTrip</a:t>
            </a:r>
            <a:r>
              <a:rPr lang="en-US" dirty="0"/>
              <a:t> was held responsible for causing mental agony and harassment to the complainant and directed to pay compensation of Rs.35,000/- and litigation costs of Rs.7000/-.</a:t>
            </a:r>
          </a:p>
        </p:txBody>
      </p:sp>
    </p:spTree>
    <p:extLst>
      <p:ext uri="{BB962C8B-B14F-4D97-AF65-F5344CB8AC3E}">
        <p14:creationId xmlns:p14="http://schemas.microsoft.com/office/powerpoint/2010/main" val="3213791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0" y="704088"/>
            <a:ext cx="8686800" cy="1143000"/>
          </a:xfrm>
          <a:prstGeom prst="rect">
            <a:avLst/>
          </a:prstGeom>
        </p:spPr>
        <p:txBody>
          <a:bodyPr>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dirty="0" smtClean="0">
                <a:latin typeface="Times New Roman" pitchFamily="18" charset="0"/>
                <a:cs typeface="Times New Roman" pitchFamily="18" charset="0"/>
              </a:rPr>
              <a:t>WHO IS A CONSUMER ?</a:t>
            </a:r>
            <a:r>
              <a:rPr lang="en-US" sz="5400" dirty="0" smtClean="0">
                <a:latin typeface="Times New Roman" pitchFamily="18" charset="0"/>
                <a:cs typeface="Times New Roman" pitchFamily="18" charset="0"/>
              </a:rPr>
              <a:t/>
            </a:r>
            <a:br>
              <a:rPr lang="en-US" sz="5400" dirty="0" smtClean="0">
                <a:latin typeface="Times New Roman" pitchFamily="18" charset="0"/>
                <a:cs typeface="Times New Roman" pitchFamily="18" charset="0"/>
              </a:rPr>
            </a:br>
            <a:endParaRPr lang="en-US" sz="5400" dirty="0" smtClean="0">
              <a:latin typeface="Times New Roman" pitchFamily="18" charset="0"/>
              <a:cs typeface="Times New Roman" pitchFamily="18" charset="0"/>
            </a:endParaRPr>
          </a:p>
        </p:txBody>
      </p:sp>
      <p:sp>
        <p:nvSpPr>
          <p:cNvPr id="3" name="Rectangle 3"/>
          <p:cNvSpPr txBox="1">
            <a:spLocks noChangeArrowheads="1"/>
          </p:cNvSpPr>
          <p:nvPr/>
        </p:nvSpPr>
        <p:spPr>
          <a:xfrm>
            <a:off x="152400" y="1905000"/>
            <a:ext cx="8763000" cy="4572000"/>
          </a:xfrm>
          <a:prstGeom prst="rect">
            <a:avLst/>
          </a:prstGeom>
        </p:spPr>
        <p:txBody>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762000" indent="-762000" algn="just">
              <a:buFont typeface="Wingdings" pitchFamily="2" charset="2"/>
              <a:buChar char="Ø"/>
            </a:pPr>
            <a:r>
              <a:rPr lang="en-IN" sz="2400" b="1" dirty="0" smtClean="0">
                <a:latin typeface="Times New Roman" pitchFamily="18" charset="0"/>
                <a:cs typeface="Times New Roman" pitchFamily="18" charset="0"/>
              </a:rPr>
              <a:t>online </a:t>
            </a:r>
            <a:r>
              <a:rPr lang="en-IN" sz="2400" b="1" dirty="0">
                <a:latin typeface="Times New Roman" pitchFamily="18" charset="0"/>
                <a:cs typeface="Times New Roman" pitchFamily="18" charset="0"/>
              </a:rPr>
              <a:t>and offline transactions</a:t>
            </a:r>
            <a:r>
              <a:rPr lang="en-IN" sz="2400" dirty="0">
                <a:latin typeface="Times New Roman" pitchFamily="18" charset="0"/>
                <a:cs typeface="Times New Roman" pitchFamily="18" charset="0"/>
              </a:rPr>
              <a:t> through electronic means, teleshopping, direct selling, or multi-level marketing.</a:t>
            </a:r>
            <a:endParaRPr lang="en-US" sz="2400" dirty="0">
              <a:latin typeface="Times New Roman" pitchFamily="18" charset="0"/>
              <a:cs typeface="Times New Roman" pitchFamily="18" charset="0"/>
            </a:endParaRPr>
          </a:p>
          <a:p>
            <a:pPr marL="0" indent="0" algn="just">
              <a:buNone/>
            </a:pPr>
            <a:endParaRPr lang="en-US" sz="2300" dirty="0" smtClean="0">
              <a:latin typeface="Times New Roman" pitchFamily="18" charset="0"/>
              <a:cs typeface="Times New Roman" pitchFamily="18" charset="0"/>
            </a:endParaRPr>
          </a:p>
          <a:p>
            <a:pPr marL="762000" indent="-762000" algn="just">
              <a:buFont typeface="Wingdings" pitchFamily="2" charset="2"/>
              <a:buChar char="Ø"/>
            </a:pPr>
            <a:r>
              <a:rPr lang="en-US" sz="2300" dirty="0" smtClean="0">
                <a:latin typeface="Times New Roman" pitchFamily="18" charset="0"/>
                <a:cs typeface="Times New Roman" pitchFamily="18" charset="0"/>
              </a:rPr>
              <a:t>However, any person who buys goods for commercial use but exclusively for his livelihood by means of self employment is a consumer.</a:t>
            </a:r>
          </a:p>
          <a:p>
            <a:pPr marL="0" indent="0" algn="just">
              <a:buNone/>
            </a:pPr>
            <a:endParaRPr lang="en-US" sz="2300" dirty="0" smtClean="0"/>
          </a:p>
          <a:p>
            <a:pPr marL="0" indent="0" algn="just">
              <a:buNone/>
            </a:pPr>
            <a:endParaRPr lang="en-US" sz="2700" dirty="0" smtClean="0"/>
          </a:p>
          <a:p>
            <a:pPr marL="762000" indent="-762000" algn="just">
              <a:buFont typeface="Wingdings" pitchFamily="2" charset="2"/>
              <a:buChar char="Ø"/>
            </a:pPr>
            <a:endParaRPr lang="en-US" sz="2700" dirty="0" smtClean="0"/>
          </a:p>
        </p:txBody>
      </p:sp>
    </p:spTree>
    <p:extLst>
      <p:ext uri="{BB962C8B-B14F-4D97-AF65-F5344CB8AC3E}">
        <p14:creationId xmlns:p14="http://schemas.microsoft.com/office/powerpoint/2010/main" val="40615768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58847"/>
            <a:ext cx="6912768" cy="5909310"/>
          </a:xfrm>
          <a:prstGeom prst="rect">
            <a:avLst/>
          </a:prstGeom>
        </p:spPr>
        <p:txBody>
          <a:bodyPr wrap="square">
            <a:spAutoFit/>
          </a:bodyPr>
          <a:lstStyle/>
          <a:p>
            <a:pPr algn="just">
              <a:lnSpc>
                <a:spcPct val="150000"/>
              </a:lnSpc>
            </a:pPr>
            <a:r>
              <a:rPr lang="en-US" b="1" dirty="0" smtClean="0">
                <a:hlinkClick r:id="rId2"/>
              </a:rPr>
              <a:t>Shimla </a:t>
            </a:r>
            <a:r>
              <a:rPr lang="en-US" b="1" dirty="0">
                <a:hlinkClick r:id="rId2"/>
              </a:rPr>
              <a:t>District Commission Holds </a:t>
            </a:r>
            <a:r>
              <a:rPr lang="en-US" b="1" dirty="0" err="1">
                <a:hlinkClick r:id="rId2"/>
              </a:rPr>
              <a:t>MakeMyTrip</a:t>
            </a:r>
            <a:r>
              <a:rPr lang="en-US" b="1" dirty="0">
                <a:hlinkClick r:id="rId2"/>
              </a:rPr>
              <a:t> And Its Relationship Manager Liable For Retention Of Amount Of A Cancelled Trip Due To </a:t>
            </a:r>
            <a:r>
              <a:rPr lang="en-US" b="1" dirty="0" smtClean="0">
                <a:hlinkClick r:id="rId2"/>
              </a:rPr>
              <a:t>Covid-19</a:t>
            </a:r>
            <a:endParaRPr lang="en-US" b="1" dirty="0" smtClean="0"/>
          </a:p>
          <a:p>
            <a:pPr algn="just"/>
            <a:endParaRPr lang="en-US" dirty="0"/>
          </a:p>
          <a:p>
            <a:pPr algn="just"/>
            <a:r>
              <a:rPr lang="en-US" i="1" dirty="0"/>
              <a:t>Case Title: </a:t>
            </a:r>
            <a:r>
              <a:rPr lang="en-US" i="1" dirty="0" err="1"/>
              <a:t>Vatsal</a:t>
            </a:r>
            <a:r>
              <a:rPr lang="en-US" i="1" dirty="0"/>
              <a:t> </a:t>
            </a:r>
            <a:r>
              <a:rPr lang="en-US" i="1" dirty="0" err="1"/>
              <a:t>Agarwal</a:t>
            </a:r>
            <a:r>
              <a:rPr lang="en-US" i="1" dirty="0"/>
              <a:t> </a:t>
            </a:r>
            <a:r>
              <a:rPr lang="en-US" i="1" dirty="0" err="1"/>
              <a:t>vs</a:t>
            </a:r>
            <a:r>
              <a:rPr lang="en-US" i="1" dirty="0"/>
              <a:t> Make My Trip India and </a:t>
            </a:r>
            <a:r>
              <a:rPr lang="en-US" i="1" dirty="0" smtClean="0"/>
              <a:t>Others</a:t>
            </a:r>
          </a:p>
          <a:p>
            <a:pPr algn="just"/>
            <a:endParaRPr lang="en-US" dirty="0"/>
          </a:p>
          <a:p>
            <a:pPr algn="just">
              <a:lnSpc>
                <a:spcPct val="150000"/>
              </a:lnSpc>
            </a:pPr>
            <a:r>
              <a:rPr lang="en-US" dirty="0"/>
              <a:t>The District Consumer Disputes </a:t>
            </a:r>
            <a:r>
              <a:rPr lang="en-US" dirty="0" err="1"/>
              <a:t>Redressal</a:t>
            </a:r>
            <a:r>
              <a:rPr lang="en-US" dirty="0"/>
              <a:t> Commission, Shimla (Himachal Pradesh) bench </a:t>
            </a:r>
            <a:r>
              <a:rPr lang="en-US" dirty="0" smtClean="0"/>
              <a:t>held </a:t>
            </a:r>
            <a:r>
              <a:rPr lang="en-US" dirty="0" err="1"/>
              <a:t>MakeMyTrip</a:t>
            </a:r>
            <a:r>
              <a:rPr lang="en-US" dirty="0"/>
              <a:t> India Pvt. Ltd. and its Relationship Manager liable for unfair trade practice and deficiency in service for their failure to refund the entire amount of a booked trip which was cancelled due to the Covid-19 pandemic. The District Commission noted that a resolution was reached and a refund was initiated only after the filing of the complaint. Therefore, </a:t>
            </a:r>
            <a:r>
              <a:rPr lang="en-US" dirty="0" err="1"/>
              <a:t>MakeMyTrip</a:t>
            </a:r>
            <a:r>
              <a:rPr lang="en-US" dirty="0"/>
              <a:t> was directed to pay compensation and litigation costs to the Complainant.</a:t>
            </a:r>
          </a:p>
        </p:txBody>
      </p:sp>
    </p:spTree>
    <p:extLst>
      <p:ext uri="{BB962C8B-B14F-4D97-AF65-F5344CB8AC3E}">
        <p14:creationId xmlns:p14="http://schemas.microsoft.com/office/powerpoint/2010/main" val="11491792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1028343"/>
            <a:ext cx="7056784" cy="4524315"/>
          </a:xfrm>
          <a:prstGeom prst="rect">
            <a:avLst/>
          </a:prstGeom>
        </p:spPr>
        <p:txBody>
          <a:bodyPr wrap="square">
            <a:spAutoFit/>
          </a:bodyPr>
          <a:lstStyle/>
          <a:p>
            <a:pPr algn="just">
              <a:lnSpc>
                <a:spcPct val="150000"/>
              </a:lnSpc>
            </a:pPr>
            <a:r>
              <a:rPr lang="en-IN" b="1" dirty="0" smtClean="0">
                <a:hlinkClick r:id="rId2"/>
              </a:rPr>
              <a:t>Chandigarh </a:t>
            </a:r>
            <a:r>
              <a:rPr lang="en-IN" b="1" dirty="0">
                <a:hlinkClick r:id="rId2"/>
              </a:rPr>
              <a:t>District Commission Holds AJIO And Reliance Retail Liable For Charging More Than The Product's </a:t>
            </a:r>
            <a:r>
              <a:rPr lang="en-IN" b="1" dirty="0" smtClean="0">
                <a:hlinkClick r:id="rId2"/>
              </a:rPr>
              <a:t>MRP</a:t>
            </a:r>
            <a:endParaRPr lang="en-IN" b="1" dirty="0" smtClean="0"/>
          </a:p>
          <a:p>
            <a:pPr algn="just"/>
            <a:endParaRPr lang="en-IN" dirty="0"/>
          </a:p>
          <a:p>
            <a:pPr algn="just"/>
            <a:r>
              <a:rPr lang="en-IN" i="1" dirty="0"/>
              <a:t>Case Title: </a:t>
            </a:r>
            <a:r>
              <a:rPr lang="en-IN" i="1" dirty="0" err="1"/>
              <a:t>Deepika</a:t>
            </a:r>
            <a:r>
              <a:rPr lang="en-IN" i="1" dirty="0"/>
              <a:t> </a:t>
            </a:r>
            <a:r>
              <a:rPr lang="en-IN" i="1" dirty="0" err="1"/>
              <a:t>Bhardwaj</a:t>
            </a:r>
            <a:r>
              <a:rPr lang="en-IN" i="1" dirty="0"/>
              <a:t> </a:t>
            </a:r>
            <a:r>
              <a:rPr lang="en-IN" i="1" dirty="0" err="1"/>
              <a:t>vs</a:t>
            </a:r>
            <a:r>
              <a:rPr lang="en-IN" i="1" dirty="0"/>
              <a:t> </a:t>
            </a:r>
            <a:r>
              <a:rPr lang="en-IN" i="1" dirty="0" err="1"/>
              <a:t>Ajio</a:t>
            </a:r>
            <a:r>
              <a:rPr lang="en-IN" i="1" dirty="0"/>
              <a:t> and </a:t>
            </a:r>
            <a:r>
              <a:rPr lang="en-IN" i="1" dirty="0" err="1"/>
              <a:t>Anr</a:t>
            </a:r>
            <a:r>
              <a:rPr lang="en-IN" i="1" dirty="0" smtClean="0"/>
              <a:t>.</a:t>
            </a:r>
          </a:p>
          <a:p>
            <a:pPr algn="just"/>
            <a:endParaRPr lang="en-IN" dirty="0"/>
          </a:p>
          <a:p>
            <a:pPr algn="just">
              <a:lnSpc>
                <a:spcPct val="200000"/>
              </a:lnSpc>
            </a:pPr>
            <a:r>
              <a:rPr lang="en-IN" dirty="0"/>
              <a:t>The District Consumer Disputes </a:t>
            </a:r>
            <a:r>
              <a:rPr lang="en-IN" dirty="0" err="1"/>
              <a:t>Redressal</a:t>
            </a:r>
            <a:r>
              <a:rPr lang="en-IN" dirty="0"/>
              <a:t> Commission-I, U.T. Chandigarh bench </a:t>
            </a:r>
            <a:r>
              <a:rPr lang="en-IN" dirty="0" smtClean="0"/>
              <a:t>held </a:t>
            </a:r>
            <a:r>
              <a:rPr lang="en-IN" dirty="0"/>
              <a:t>Reliance Retail Limited and its lifestyle brand, AJIO liable for deficiency in service and unfair trade practices for selling and delivering a laptop briefcase over its original MRP.</a:t>
            </a:r>
          </a:p>
        </p:txBody>
      </p:sp>
    </p:spTree>
    <p:extLst>
      <p:ext uri="{BB962C8B-B14F-4D97-AF65-F5344CB8AC3E}">
        <p14:creationId xmlns:p14="http://schemas.microsoft.com/office/powerpoint/2010/main" val="7950452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612845"/>
            <a:ext cx="7056784" cy="6047809"/>
          </a:xfrm>
          <a:prstGeom prst="rect">
            <a:avLst/>
          </a:prstGeom>
        </p:spPr>
        <p:txBody>
          <a:bodyPr wrap="square">
            <a:spAutoFit/>
          </a:bodyPr>
          <a:lstStyle/>
          <a:p>
            <a:pPr algn="just">
              <a:lnSpc>
                <a:spcPct val="150000"/>
              </a:lnSpc>
            </a:pPr>
            <a:r>
              <a:rPr lang="en-US" b="1" dirty="0" smtClean="0">
                <a:hlinkClick r:id="rId2"/>
              </a:rPr>
              <a:t>Bangalore </a:t>
            </a:r>
            <a:r>
              <a:rPr lang="en-US" b="1" dirty="0">
                <a:hlinkClick r:id="rId2"/>
              </a:rPr>
              <a:t>District Commission Finds Hotel Liable For Deficiency In Service For Selling Chicken </a:t>
            </a:r>
            <a:r>
              <a:rPr lang="en-US" b="1" dirty="0" err="1">
                <a:hlinkClick r:id="rId2"/>
              </a:rPr>
              <a:t>Biriyani</a:t>
            </a:r>
            <a:r>
              <a:rPr lang="en-US" b="1" dirty="0">
                <a:hlinkClick r:id="rId2"/>
              </a:rPr>
              <a:t> Without Any Chicken </a:t>
            </a:r>
            <a:r>
              <a:rPr lang="en-US" b="1" dirty="0" smtClean="0">
                <a:hlinkClick r:id="rId2"/>
              </a:rPr>
              <a:t>Pieces</a:t>
            </a:r>
            <a:endParaRPr lang="en-US" b="1" dirty="0" smtClean="0"/>
          </a:p>
          <a:p>
            <a:pPr algn="just"/>
            <a:endParaRPr lang="en-US" dirty="0"/>
          </a:p>
          <a:p>
            <a:pPr algn="just">
              <a:lnSpc>
                <a:spcPct val="200000"/>
              </a:lnSpc>
            </a:pPr>
            <a:r>
              <a:rPr lang="en-US" dirty="0" smtClean="0"/>
              <a:t>The </a:t>
            </a:r>
            <a:r>
              <a:rPr lang="en-US" dirty="0"/>
              <a:t>District Consumer Disputes </a:t>
            </a:r>
            <a:r>
              <a:rPr lang="en-US" dirty="0" err="1"/>
              <a:t>Redressal</a:t>
            </a:r>
            <a:r>
              <a:rPr lang="en-US" dirty="0"/>
              <a:t> Commission, Bangalore (Urban) has held a hotel liable for deficiency in service for serving only </a:t>
            </a:r>
            <a:r>
              <a:rPr lang="en-US" dirty="0" err="1"/>
              <a:t>biriyani</a:t>
            </a:r>
            <a:r>
              <a:rPr lang="en-US" dirty="0"/>
              <a:t> </a:t>
            </a:r>
            <a:r>
              <a:rPr lang="en-US" u="sng" dirty="0"/>
              <a:t>without any pieces of chicken to a customer who had ordered Chicken Biryani</a:t>
            </a:r>
            <a:r>
              <a:rPr lang="en-US" dirty="0"/>
              <a:t>. The commission presided over by President M. </a:t>
            </a:r>
            <a:r>
              <a:rPr lang="en-US" dirty="0" err="1"/>
              <a:t>Shobha</a:t>
            </a:r>
            <a:r>
              <a:rPr lang="en-US" dirty="0"/>
              <a:t> P, partly allowed the complaint and directed the owner of the hotel to refund Rs 150 paid towards the amount paid for the Chicken Biryani and Rs.1,000/- as compensation within 30 days from the order.</a:t>
            </a:r>
          </a:p>
        </p:txBody>
      </p:sp>
    </p:spTree>
    <p:extLst>
      <p:ext uri="{BB962C8B-B14F-4D97-AF65-F5344CB8AC3E}">
        <p14:creationId xmlns:p14="http://schemas.microsoft.com/office/powerpoint/2010/main" val="7957396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474345"/>
            <a:ext cx="7128792" cy="5770811"/>
          </a:xfrm>
          <a:prstGeom prst="rect">
            <a:avLst/>
          </a:prstGeom>
        </p:spPr>
        <p:txBody>
          <a:bodyPr wrap="square">
            <a:spAutoFit/>
          </a:bodyPr>
          <a:lstStyle/>
          <a:p>
            <a:pPr algn="just">
              <a:lnSpc>
                <a:spcPct val="150000"/>
              </a:lnSpc>
            </a:pPr>
            <a:r>
              <a:rPr lang="en-US" b="1" dirty="0" smtClean="0">
                <a:hlinkClick r:id="rId2"/>
              </a:rPr>
              <a:t>Wrongful </a:t>
            </a:r>
            <a:r>
              <a:rPr lang="en-US" b="1" dirty="0">
                <a:hlinkClick r:id="rId2"/>
              </a:rPr>
              <a:t>Denial Of Insurance Claim, East Delhi District Commission Holds HDFC ERGO Gen. Insurance Co. </a:t>
            </a:r>
            <a:r>
              <a:rPr lang="en-US" b="1" dirty="0" smtClean="0">
                <a:hlinkClick r:id="rId2"/>
              </a:rPr>
              <a:t>Liable</a:t>
            </a:r>
            <a:endParaRPr lang="en-US" b="1" dirty="0" smtClean="0"/>
          </a:p>
          <a:p>
            <a:pPr algn="just">
              <a:lnSpc>
                <a:spcPct val="150000"/>
              </a:lnSpc>
            </a:pPr>
            <a:endParaRPr lang="en-US" dirty="0"/>
          </a:p>
          <a:p>
            <a:r>
              <a:rPr lang="en-US" i="1" dirty="0"/>
              <a:t>Case Title: </a:t>
            </a:r>
            <a:r>
              <a:rPr lang="en-US" i="1" dirty="0" err="1"/>
              <a:t>Daljeet</a:t>
            </a:r>
            <a:r>
              <a:rPr lang="en-US" i="1" dirty="0"/>
              <a:t> </a:t>
            </a:r>
            <a:r>
              <a:rPr lang="en-US" i="1" dirty="0" err="1"/>
              <a:t>Kaur</a:t>
            </a:r>
            <a:r>
              <a:rPr lang="en-US" i="1" dirty="0"/>
              <a:t> </a:t>
            </a:r>
            <a:r>
              <a:rPr lang="en-US" i="1" dirty="0" err="1"/>
              <a:t>Vs</a:t>
            </a:r>
            <a:r>
              <a:rPr lang="en-US" i="1" dirty="0"/>
              <a:t> Apollo Munich Health Ins</a:t>
            </a:r>
            <a:r>
              <a:rPr lang="en-US" i="1" dirty="0" smtClean="0"/>
              <a:t>.</a:t>
            </a:r>
          </a:p>
          <a:p>
            <a:endParaRPr lang="en-US" dirty="0"/>
          </a:p>
          <a:p>
            <a:pPr algn="just">
              <a:lnSpc>
                <a:spcPct val="200000"/>
              </a:lnSpc>
            </a:pPr>
            <a:r>
              <a:rPr lang="en-US" dirty="0"/>
              <a:t>The District Consumer Disputes </a:t>
            </a:r>
            <a:r>
              <a:rPr lang="en-US" dirty="0" err="1"/>
              <a:t>Redressal</a:t>
            </a:r>
            <a:r>
              <a:rPr lang="en-US" dirty="0"/>
              <a:t> Commission, East Delhi (Delhi) bench </a:t>
            </a:r>
            <a:r>
              <a:rPr lang="en-US" dirty="0" smtClean="0"/>
              <a:t>held </a:t>
            </a:r>
            <a:r>
              <a:rPr lang="en-US" dirty="0"/>
              <a:t>HDFC ERGO General Insurance Company Ltd. liable for denying a valid insurance claim, citing reasons which were not informed to the Complainant at the time of availing the policy. Further, the District Commission held that the Complainant was not under an obligation to reveal immaterial facts, unconnected to the ailment, at the time of availing the policy.</a:t>
            </a:r>
          </a:p>
        </p:txBody>
      </p:sp>
    </p:spTree>
    <p:extLst>
      <p:ext uri="{BB962C8B-B14F-4D97-AF65-F5344CB8AC3E}">
        <p14:creationId xmlns:p14="http://schemas.microsoft.com/office/powerpoint/2010/main" val="3629565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474345"/>
            <a:ext cx="6912768" cy="5909310"/>
          </a:xfrm>
          <a:prstGeom prst="rect">
            <a:avLst/>
          </a:prstGeom>
        </p:spPr>
        <p:txBody>
          <a:bodyPr wrap="square">
            <a:spAutoFit/>
          </a:bodyPr>
          <a:lstStyle/>
          <a:p>
            <a:pPr algn="just">
              <a:lnSpc>
                <a:spcPct val="150000"/>
              </a:lnSpc>
            </a:pPr>
            <a:r>
              <a:rPr lang="en-US" b="1" dirty="0" smtClean="0">
                <a:hlinkClick r:id="rId2"/>
              </a:rPr>
              <a:t>Cuttack </a:t>
            </a:r>
            <a:r>
              <a:rPr lang="en-US" b="1" dirty="0">
                <a:hlinkClick r:id="rId2"/>
              </a:rPr>
              <a:t>District Commission Holds Apollo Hospitals Liable For Non-Disclosure Of Estimated Treatment </a:t>
            </a:r>
            <a:r>
              <a:rPr lang="en-US" b="1" dirty="0" smtClean="0">
                <a:hlinkClick r:id="rId2"/>
              </a:rPr>
              <a:t>Expenses</a:t>
            </a:r>
            <a:endParaRPr lang="en-US" b="1" dirty="0" smtClean="0"/>
          </a:p>
          <a:p>
            <a:pPr algn="just"/>
            <a:endParaRPr lang="en-US" dirty="0"/>
          </a:p>
          <a:p>
            <a:pPr algn="just"/>
            <a:r>
              <a:rPr lang="en-US" i="1" dirty="0"/>
              <a:t>Case Title: Ramesh Chandra </a:t>
            </a:r>
            <a:r>
              <a:rPr lang="en-US" i="1" dirty="0" err="1"/>
              <a:t>Pattanaik</a:t>
            </a:r>
            <a:r>
              <a:rPr lang="en-US" i="1" dirty="0"/>
              <a:t> and others and Apollo Hospitals Enterprise Ltd and others</a:t>
            </a:r>
            <a:r>
              <a:rPr lang="en-US" i="1" dirty="0" smtClean="0"/>
              <a:t>.</a:t>
            </a:r>
          </a:p>
          <a:p>
            <a:pPr algn="just">
              <a:lnSpc>
                <a:spcPct val="150000"/>
              </a:lnSpc>
            </a:pPr>
            <a:endParaRPr lang="en-US" dirty="0"/>
          </a:p>
          <a:p>
            <a:pPr algn="just">
              <a:lnSpc>
                <a:spcPct val="150000"/>
              </a:lnSpc>
            </a:pPr>
            <a:r>
              <a:rPr lang="en-US" dirty="0"/>
              <a:t>The District Consumer Disputes </a:t>
            </a:r>
            <a:r>
              <a:rPr lang="en-US" dirty="0" err="1"/>
              <a:t>Redressal</a:t>
            </a:r>
            <a:r>
              <a:rPr lang="en-US" dirty="0"/>
              <a:t> Commission, Cuttack (</a:t>
            </a:r>
            <a:r>
              <a:rPr lang="en-US" dirty="0" err="1"/>
              <a:t>Odisha</a:t>
            </a:r>
            <a:r>
              <a:rPr lang="en-US" dirty="0"/>
              <a:t>) bench </a:t>
            </a:r>
            <a:r>
              <a:rPr lang="en-US" dirty="0" smtClean="0"/>
              <a:t>held </a:t>
            </a:r>
            <a:r>
              <a:rPr lang="en-US" dirty="0"/>
              <a:t>Apollo Hospitals Enterprise Ltd. liable for </a:t>
            </a:r>
            <a:r>
              <a:rPr lang="en-US" b="1" dirty="0"/>
              <a:t>non-disclosure of estimate costs to the family members of the patient. </a:t>
            </a:r>
            <a:endParaRPr lang="en-US" b="1" dirty="0" smtClean="0"/>
          </a:p>
          <a:p>
            <a:pPr algn="just">
              <a:lnSpc>
                <a:spcPct val="150000"/>
              </a:lnSpc>
            </a:pPr>
            <a:endParaRPr lang="en-US" dirty="0"/>
          </a:p>
          <a:p>
            <a:pPr algn="just">
              <a:lnSpc>
                <a:spcPct val="150000"/>
              </a:lnSpc>
            </a:pPr>
            <a:r>
              <a:rPr lang="en-US" dirty="0" smtClean="0"/>
              <a:t>The </a:t>
            </a:r>
            <a:r>
              <a:rPr lang="en-US" dirty="0"/>
              <a:t>District Commission reiterated the duty of medical institutions to maintain transparency in providing estimated treatment expenses to the patients and their families, in line with the Indian Medical Council Act, 1956.</a:t>
            </a:r>
          </a:p>
        </p:txBody>
      </p:sp>
    </p:spTree>
    <p:extLst>
      <p:ext uri="{BB962C8B-B14F-4D97-AF65-F5344CB8AC3E}">
        <p14:creationId xmlns:p14="http://schemas.microsoft.com/office/powerpoint/2010/main" val="170491251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751344"/>
            <a:ext cx="6984776" cy="5770811"/>
          </a:xfrm>
          <a:prstGeom prst="rect">
            <a:avLst/>
          </a:prstGeom>
        </p:spPr>
        <p:txBody>
          <a:bodyPr wrap="square">
            <a:spAutoFit/>
          </a:bodyPr>
          <a:lstStyle/>
          <a:p>
            <a:pPr algn="just">
              <a:lnSpc>
                <a:spcPct val="150000"/>
              </a:lnSpc>
            </a:pPr>
            <a:r>
              <a:rPr lang="en-IN" b="1" dirty="0" smtClean="0">
                <a:hlinkClick r:id="rId2"/>
              </a:rPr>
              <a:t>Delivery </a:t>
            </a:r>
            <a:r>
              <a:rPr lang="en-IN" b="1" dirty="0">
                <a:hlinkClick r:id="rId2"/>
              </a:rPr>
              <a:t>Of Second Hand </a:t>
            </a:r>
            <a:r>
              <a:rPr lang="en-IN" b="1" dirty="0" err="1">
                <a:hlinkClick r:id="rId2"/>
              </a:rPr>
              <a:t>i</a:t>
            </a:r>
            <a:r>
              <a:rPr lang="en-IN" b="1" dirty="0" err="1" smtClean="0">
                <a:hlinkClick r:id="rId2"/>
              </a:rPr>
              <a:t>phone</a:t>
            </a:r>
            <a:r>
              <a:rPr lang="en-IN" b="1" dirty="0" smtClean="0">
                <a:hlinkClick r:id="rId2"/>
              </a:rPr>
              <a:t> </a:t>
            </a:r>
            <a:r>
              <a:rPr lang="en-IN" b="1" dirty="0">
                <a:hlinkClick r:id="rId2"/>
              </a:rPr>
              <a:t>Instead Of New, Shimla District Commission Holds Amazon And Listed Reseller Liable For Unfair Trade </a:t>
            </a:r>
            <a:r>
              <a:rPr lang="en-IN" b="1" dirty="0" smtClean="0">
                <a:hlinkClick r:id="rId2"/>
              </a:rPr>
              <a:t>Practices</a:t>
            </a:r>
            <a:endParaRPr lang="en-IN" b="1" dirty="0" smtClean="0"/>
          </a:p>
          <a:p>
            <a:endParaRPr lang="en-IN" dirty="0"/>
          </a:p>
          <a:p>
            <a:pPr algn="just"/>
            <a:r>
              <a:rPr lang="en-IN" i="1" dirty="0"/>
              <a:t>Case Title: </a:t>
            </a:r>
            <a:r>
              <a:rPr lang="en-IN" i="1" dirty="0" err="1"/>
              <a:t>Narinder</a:t>
            </a:r>
            <a:r>
              <a:rPr lang="en-IN" i="1" dirty="0"/>
              <a:t> Kumar </a:t>
            </a:r>
            <a:r>
              <a:rPr lang="en-IN" i="1" dirty="0" err="1"/>
              <a:t>vs</a:t>
            </a:r>
            <a:r>
              <a:rPr lang="en-IN" i="1" dirty="0"/>
              <a:t> Apple India Private Ltd and another</a:t>
            </a:r>
            <a:r>
              <a:rPr lang="en-IN" i="1" dirty="0" smtClean="0"/>
              <a:t>.</a:t>
            </a:r>
          </a:p>
          <a:p>
            <a:endParaRPr lang="en-IN" dirty="0"/>
          </a:p>
          <a:p>
            <a:pPr algn="just">
              <a:lnSpc>
                <a:spcPct val="200000"/>
              </a:lnSpc>
            </a:pPr>
            <a:r>
              <a:rPr lang="en-IN" dirty="0"/>
              <a:t>The District Consumer Disputes </a:t>
            </a:r>
            <a:r>
              <a:rPr lang="en-IN" dirty="0" err="1"/>
              <a:t>Redressal</a:t>
            </a:r>
            <a:r>
              <a:rPr lang="en-IN" dirty="0"/>
              <a:t> Commission, Shimla (Himachal Pradesh) bench </a:t>
            </a:r>
            <a:r>
              <a:rPr lang="en-IN" dirty="0" smtClean="0"/>
              <a:t>held </a:t>
            </a:r>
            <a:r>
              <a:rPr lang="en-IN" dirty="0"/>
              <a:t>Amazon and M/s </a:t>
            </a:r>
            <a:r>
              <a:rPr lang="en-IN" dirty="0" err="1"/>
              <a:t>Arhum</a:t>
            </a:r>
            <a:r>
              <a:rPr lang="en-IN" dirty="0"/>
              <a:t> IT, a listed mobile phone reseller liable for unfair trade practices for delivering a differently coloured iPhone and charging for it at par with a new iPhone, even when it was a refurbished and second-hand iPhone.</a:t>
            </a:r>
          </a:p>
        </p:txBody>
      </p:sp>
    </p:spTree>
    <p:extLst>
      <p:ext uri="{BB962C8B-B14F-4D97-AF65-F5344CB8AC3E}">
        <p14:creationId xmlns:p14="http://schemas.microsoft.com/office/powerpoint/2010/main" val="37998831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116632"/>
            <a:ext cx="7200800" cy="6186309"/>
          </a:xfrm>
          <a:prstGeom prst="rect">
            <a:avLst/>
          </a:prstGeom>
        </p:spPr>
        <p:txBody>
          <a:bodyPr wrap="square">
            <a:spAutoFit/>
          </a:bodyPr>
          <a:lstStyle/>
          <a:p>
            <a:pPr algn="just"/>
            <a:r>
              <a:rPr lang="en-US" sz="2000" b="1" dirty="0"/>
              <a:t>Is Education A Service Under Consumer Protection Act </a:t>
            </a:r>
            <a:r>
              <a:rPr lang="en-US" sz="2000" b="1" dirty="0" smtClean="0"/>
              <a:t>?</a:t>
            </a:r>
          </a:p>
          <a:p>
            <a:pPr algn="just"/>
            <a:endParaRPr lang="en-US" dirty="0"/>
          </a:p>
          <a:p>
            <a:pPr algn="just"/>
            <a:r>
              <a:rPr lang="en-US" dirty="0"/>
              <a:t>The Supreme Court </a:t>
            </a:r>
            <a:r>
              <a:rPr lang="en-US" dirty="0" smtClean="0"/>
              <a:t>bench </a:t>
            </a:r>
            <a:r>
              <a:rPr lang="en-US" dirty="0"/>
              <a:t>comprising Justices DY </a:t>
            </a:r>
            <a:r>
              <a:rPr lang="en-US" dirty="0" err="1"/>
              <a:t>Chandrachud</a:t>
            </a:r>
            <a:r>
              <a:rPr lang="en-US" dirty="0"/>
              <a:t> and BV </a:t>
            </a:r>
            <a:r>
              <a:rPr lang="en-US" dirty="0" err="1"/>
              <a:t>Nagarathna</a:t>
            </a:r>
            <a:r>
              <a:rPr lang="en-US" dirty="0"/>
              <a:t> noted that this issue is pending consideration in another case titled </a:t>
            </a:r>
            <a:r>
              <a:rPr lang="en-US" dirty="0">
                <a:hlinkClick r:id="rId2"/>
              </a:rPr>
              <a:t>Manu </a:t>
            </a:r>
            <a:r>
              <a:rPr lang="en-US" dirty="0" err="1">
                <a:hlinkClick r:id="rId2"/>
              </a:rPr>
              <a:t>Solanki</a:t>
            </a:r>
            <a:r>
              <a:rPr lang="en-US" dirty="0">
                <a:hlinkClick r:id="rId2"/>
              </a:rPr>
              <a:t> </a:t>
            </a:r>
            <a:r>
              <a:rPr lang="en-US" dirty="0" err="1">
                <a:hlinkClick r:id="rId2"/>
              </a:rPr>
              <a:t>vs</a:t>
            </a:r>
            <a:r>
              <a:rPr lang="en-US" dirty="0">
                <a:hlinkClick r:id="rId2"/>
              </a:rPr>
              <a:t> </a:t>
            </a:r>
            <a:r>
              <a:rPr lang="en-US" dirty="0" err="1">
                <a:hlinkClick r:id="rId2"/>
              </a:rPr>
              <a:t>Vinayaka</a:t>
            </a:r>
            <a:r>
              <a:rPr lang="en-US" dirty="0">
                <a:hlinkClick r:id="rId2"/>
              </a:rPr>
              <a:t> Mission University</a:t>
            </a:r>
            <a:r>
              <a:rPr lang="en-US" dirty="0" smtClean="0">
                <a:hlinkClick r:id="rId2"/>
              </a:rPr>
              <a:t>.</a:t>
            </a:r>
            <a:endParaRPr lang="en-US" dirty="0" smtClean="0"/>
          </a:p>
          <a:p>
            <a:pPr algn="just"/>
            <a:endParaRPr lang="en-US" dirty="0"/>
          </a:p>
          <a:p>
            <a:pPr algn="just"/>
            <a:r>
              <a:rPr lang="en-US" dirty="0"/>
              <a:t>In this case, a boy participated in Summer Camp organized by his school. He drowned in the swimming pool of the school and later died. His father filed a Consumer Complaint in the State Consumer Disputes </a:t>
            </a:r>
            <a:r>
              <a:rPr lang="en-US" dirty="0" err="1"/>
              <a:t>Redressal</a:t>
            </a:r>
            <a:r>
              <a:rPr lang="en-US" dirty="0"/>
              <a:t> Commission alleging negligence and deficiency in service on part of the School. The State Commission dismissed the complaint as not maintainable. </a:t>
            </a:r>
            <a:endParaRPr lang="en-US" dirty="0" smtClean="0"/>
          </a:p>
          <a:p>
            <a:pPr algn="just"/>
            <a:endParaRPr lang="en-US" dirty="0"/>
          </a:p>
          <a:p>
            <a:pPr algn="just"/>
            <a:r>
              <a:rPr lang="en-US" dirty="0" smtClean="0"/>
              <a:t>In </a:t>
            </a:r>
            <a:r>
              <a:rPr lang="en-US" dirty="0"/>
              <a:t>appeal, the National Consumer Disputes </a:t>
            </a:r>
            <a:r>
              <a:rPr lang="en-US" dirty="0" err="1"/>
              <a:t>Redressal</a:t>
            </a:r>
            <a:r>
              <a:rPr lang="en-US" dirty="0"/>
              <a:t> Commission took note of its larger bench decision in</a:t>
            </a:r>
            <a:r>
              <a:rPr lang="en-US" dirty="0">
                <a:hlinkClick r:id="rId3"/>
              </a:rPr>
              <a:t> Manu </a:t>
            </a:r>
            <a:r>
              <a:rPr lang="en-US" dirty="0" err="1">
                <a:hlinkClick r:id="rId3"/>
              </a:rPr>
              <a:t>Solanki</a:t>
            </a:r>
            <a:r>
              <a:rPr lang="en-US" dirty="0">
                <a:hlinkClick r:id="rId3"/>
              </a:rPr>
              <a:t> and </a:t>
            </a:r>
            <a:r>
              <a:rPr lang="en-US" dirty="0" err="1">
                <a:hlinkClick r:id="rId3"/>
              </a:rPr>
              <a:t>Ors</a:t>
            </a:r>
            <a:r>
              <a:rPr lang="en-US" dirty="0">
                <a:hlinkClick r:id="rId3"/>
              </a:rPr>
              <a:t>. v </a:t>
            </a:r>
            <a:r>
              <a:rPr lang="en-US" dirty="0" err="1">
                <a:hlinkClick r:id="rId3"/>
              </a:rPr>
              <a:t>Vinayaka</a:t>
            </a:r>
            <a:r>
              <a:rPr lang="en-US" dirty="0">
                <a:hlinkClick r:id="rId3"/>
              </a:rPr>
              <a:t> Mission University</a:t>
            </a:r>
            <a:r>
              <a:rPr lang="en-US" dirty="0"/>
              <a:t> </a:t>
            </a:r>
            <a:r>
              <a:rPr lang="en-US" dirty="0" smtClean="0"/>
              <a:t>and </a:t>
            </a:r>
            <a:r>
              <a:rPr lang="en-US" dirty="0"/>
              <a:t>Supreme Court judgments and </a:t>
            </a:r>
            <a:r>
              <a:rPr lang="en-US" dirty="0">
                <a:hlinkClick r:id="rId4"/>
              </a:rPr>
              <a:t>held that</a:t>
            </a:r>
            <a:r>
              <a:rPr lang="en-US" dirty="0"/>
              <a:t> Educational Institutions </a:t>
            </a:r>
            <a:r>
              <a:rPr lang="en-US" b="1" dirty="0"/>
              <a:t>do not fall within the ambit of the Consumer Protection Act, 1986 </a:t>
            </a:r>
            <a:r>
              <a:rPr lang="en-US" dirty="0"/>
              <a:t>and education which includes co-curricular activities such as swimming, is not a "service" within the meaning of the Consumer Protection Act, 1986. Therefore, it dismissed the appeal.</a:t>
            </a:r>
          </a:p>
          <a:p>
            <a:endParaRPr lang="en-US" dirty="0"/>
          </a:p>
        </p:txBody>
      </p:sp>
    </p:spTree>
    <p:extLst>
      <p:ext uri="{BB962C8B-B14F-4D97-AF65-F5344CB8AC3E}">
        <p14:creationId xmlns:p14="http://schemas.microsoft.com/office/powerpoint/2010/main" val="363690310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751344"/>
            <a:ext cx="7272808" cy="5355312"/>
          </a:xfrm>
          <a:prstGeom prst="rect">
            <a:avLst/>
          </a:prstGeom>
        </p:spPr>
        <p:txBody>
          <a:bodyPr wrap="square">
            <a:spAutoFit/>
          </a:bodyPr>
          <a:lstStyle/>
          <a:p>
            <a:pPr algn="just">
              <a:lnSpc>
                <a:spcPct val="150000"/>
              </a:lnSpc>
            </a:pPr>
            <a:r>
              <a:rPr lang="en-US" b="1" dirty="0"/>
              <a:t>Death By Drowning In Swimming Pool, The State Consumer Commission Directs The Club To Pay 35 Lakhs Compensation</a:t>
            </a:r>
          </a:p>
          <a:p>
            <a:pPr algn="just"/>
            <a:endParaRPr lang="en-US" dirty="0" smtClean="0"/>
          </a:p>
          <a:p>
            <a:pPr algn="just">
              <a:lnSpc>
                <a:spcPct val="150000"/>
              </a:lnSpc>
            </a:pPr>
            <a:r>
              <a:rPr lang="en-US" dirty="0" smtClean="0"/>
              <a:t>The Kerala State Consumer Disputes </a:t>
            </a:r>
            <a:r>
              <a:rPr lang="en-US" dirty="0" err="1" smtClean="0"/>
              <a:t>Redressal</a:t>
            </a:r>
            <a:r>
              <a:rPr lang="en-US" dirty="0"/>
              <a:t> </a:t>
            </a:r>
            <a:r>
              <a:rPr lang="en-US" dirty="0" smtClean="0"/>
              <a:t>Commission</a:t>
            </a:r>
            <a:r>
              <a:rPr lang="en-US" b="1" dirty="0"/>
              <a:t> </a:t>
            </a:r>
            <a:r>
              <a:rPr lang="en-US" dirty="0" smtClean="0"/>
              <a:t>allowed </a:t>
            </a:r>
            <a:r>
              <a:rPr lang="en-US" dirty="0"/>
              <a:t>a complaint against </a:t>
            </a:r>
            <a:r>
              <a:rPr lang="en-US" i="1" dirty="0"/>
              <a:t>Aquatic Club</a:t>
            </a:r>
            <a:r>
              <a:rPr lang="en-US" dirty="0"/>
              <a:t> in Kerala. The complaint revolves around the tragic death of the complainant's 22-year-old son, </a:t>
            </a:r>
            <a:r>
              <a:rPr lang="en-US" dirty="0" err="1"/>
              <a:t>Abhijith</a:t>
            </a:r>
            <a:r>
              <a:rPr lang="en-US" dirty="0"/>
              <a:t>, who drowned in the club’s swimming pool</a:t>
            </a:r>
            <a:r>
              <a:rPr lang="en-US" dirty="0" smtClean="0"/>
              <a:t>.</a:t>
            </a:r>
          </a:p>
          <a:p>
            <a:pPr algn="just">
              <a:lnSpc>
                <a:spcPct val="150000"/>
              </a:lnSpc>
            </a:pPr>
            <a:endParaRPr lang="en-US" dirty="0"/>
          </a:p>
          <a:p>
            <a:pPr algn="just">
              <a:lnSpc>
                <a:spcPct val="150000"/>
              </a:lnSpc>
            </a:pPr>
            <a:r>
              <a:rPr lang="en-US" dirty="0"/>
              <a:t>While observing that the swimming pool facility was dangerous and no actual lifeguard was present, the commission found the Aquatic Club liable for deficiency in services and ruled that the drowning of the deceased in the swimming pool was a direct consequence of the negligence on their part.</a:t>
            </a:r>
          </a:p>
        </p:txBody>
      </p:sp>
    </p:spTree>
    <p:extLst>
      <p:ext uri="{BB962C8B-B14F-4D97-AF65-F5344CB8AC3E}">
        <p14:creationId xmlns:p14="http://schemas.microsoft.com/office/powerpoint/2010/main" val="393793036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751344"/>
            <a:ext cx="7272808" cy="5078313"/>
          </a:xfrm>
          <a:prstGeom prst="rect">
            <a:avLst/>
          </a:prstGeom>
        </p:spPr>
        <p:txBody>
          <a:bodyPr wrap="square">
            <a:spAutoFit/>
          </a:bodyPr>
          <a:lstStyle/>
          <a:p>
            <a:pPr algn="just">
              <a:lnSpc>
                <a:spcPct val="150000"/>
              </a:lnSpc>
            </a:pPr>
            <a:r>
              <a:rPr lang="en-US" b="1" dirty="0" smtClean="0"/>
              <a:t>Failure </a:t>
            </a:r>
            <a:r>
              <a:rPr lang="en-US" b="1" dirty="0"/>
              <a:t>To Refund Money Deducted From Unauthorized Transactions, Hyderabad District Commission Holds Union Bank of India Liable</a:t>
            </a:r>
            <a:endParaRPr lang="en-US" b="1" dirty="0" smtClean="0"/>
          </a:p>
          <a:p>
            <a:pPr algn="just">
              <a:lnSpc>
                <a:spcPct val="150000"/>
              </a:lnSpc>
            </a:pPr>
            <a:endParaRPr lang="en-US" dirty="0"/>
          </a:p>
          <a:p>
            <a:pPr algn="just">
              <a:lnSpc>
                <a:spcPct val="150000"/>
              </a:lnSpc>
            </a:pPr>
            <a:r>
              <a:rPr lang="en-US" dirty="0"/>
              <a:t>The District Consumer Disputes </a:t>
            </a:r>
            <a:r>
              <a:rPr lang="en-US" dirty="0" err="1"/>
              <a:t>Redressal</a:t>
            </a:r>
            <a:r>
              <a:rPr lang="en-US" dirty="0"/>
              <a:t> Commission – I, Hyderabad (</a:t>
            </a:r>
            <a:r>
              <a:rPr lang="en-US" dirty="0" err="1"/>
              <a:t>Telangana</a:t>
            </a:r>
            <a:r>
              <a:rPr lang="en-US" dirty="0"/>
              <a:t>) bench </a:t>
            </a:r>
            <a:r>
              <a:rPr lang="en-US" dirty="0" smtClean="0"/>
              <a:t>held </a:t>
            </a:r>
            <a:r>
              <a:rPr lang="en-US" dirty="0"/>
              <a:t>Union Bank of India liable for deficiency in services for failure to provide security measures to the Complainant's bank account and her credit card which resulted in unauthorized transactions of Rs. 88,232/- from her account. The bench, noting that the bank already paid Rs. 20,790/-, directed it to pay Rs. Rs. 67,437.52</a:t>
            </a:r>
            <a:r>
              <a:rPr lang="en-US" dirty="0" smtClean="0"/>
              <a:t>/-.</a:t>
            </a:r>
          </a:p>
          <a:p>
            <a:pPr algn="just">
              <a:lnSpc>
                <a:spcPct val="150000"/>
              </a:lnSpc>
            </a:pPr>
            <a:endParaRPr lang="en-US" dirty="0"/>
          </a:p>
        </p:txBody>
      </p:sp>
    </p:spTree>
    <p:extLst>
      <p:ext uri="{BB962C8B-B14F-4D97-AF65-F5344CB8AC3E}">
        <p14:creationId xmlns:p14="http://schemas.microsoft.com/office/powerpoint/2010/main" val="269132672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751344"/>
            <a:ext cx="7272808" cy="5309146"/>
          </a:xfrm>
          <a:prstGeom prst="rect">
            <a:avLst/>
          </a:prstGeom>
        </p:spPr>
        <p:txBody>
          <a:bodyPr wrap="square">
            <a:spAutoFit/>
          </a:bodyPr>
          <a:lstStyle/>
          <a:p>
            <a:pPr algn="just">
              <a:lnSpc>
                <a:spcPct val="150000"/>
              </a:lnSpc>
            </a:pPr>
            <a:r>
              <a:rPr lang="en-US" sz="2000" b="1" dirty="0" smtClean="0"/>
              <a:t>CAN ADVOCATES/CHARTERED ACCOUNTANTS/CS/CMA </a:t>
            </a:r>
            <a:r>
              <a:rPr lang="en-US" sz="2000" b="1" smtClean="0"/>
              <a:t>BE HELD LIABLE </a:t>
            </a:r>
            <a:r>
              <a:rPr lang="en-US" sz="2000" b="1" dirty="0" smtClean="0"/>
              <a:t>FOR DEFICIENCY OF SERVICE UNDER CPA?</a:t>
            </a:r>
          </a:p>
          <a:p>
            <a:pPr algn="just"/>
            <a:endParaRPr lang="en-US" dirty="0"/>
          </a:p>
          <a:p>
            <a:pPr algn="just">
              <a:lnSpc>
                <a:spcPct val="150000"/>
              </a:lnSpc>
            </a:pPr>
            <a:r>
              <a:rPr lang="en-US" dirty="0" smtClean="0"/>
              <a:t>Case Title: </a:t>
            </a:r>
            <a:r>
              <a:rPr lang="en-US" dirty="0" err="1"/>
              <a:t>Nandlal</a:t>
            </a:r>
            <a:r>
              <a:rPr lang="en-US" dirty="0"/>
              <a:t> </a:t>
            </a:r>
            <a:r>
              <a:rPr lang="en-US" dirty="0" err="1"/>
              <a:t>Lohariya</a:t>
            </a:r>
            <a:r>
              <a:rPr lang="en-US" dirty="0"/>
              <a:t> </a:t>
            </a:r>
            <a:r>
              <a:rPr lang="en-US" dirty="0" err="1"/>
              <a:t>Vs</a:t>
            </a:r>
            <a:r>
              <a:rPr lang="en-US" dirty="0"/>
              <a:t> </a:t>
            </a:r>
            <a:r>
              <a:rPr lang="en-US" dirty="0" err="1"/>
              <a:t>Jagdish</a:t>
            </a:r>
            <a:r>
              <a:rPr lang="en-US" dirty="0"/>
              <a:t> Chand </a:t>
            </a:r>
            <a:r>
              <a:rPr lang="en-US" dirty="0" err="1"/>
              <a:t>Purohit</a:t>
            </a:r>
            <a:r>
              <a:rPr lang="en-US" dirty="0"/>
              <a:t> and </a:t>
            </a:r>
            <a:r>
              <a:rPr lang="en-US" dirty="0" smtClean="0"/>
              <a:t>others, </a:t>
            </a:r>
            <a:r>
              <a:rPr lang="en-US" dirty="0"/>
              <a:t>SLP (C) DIARY NO. 24842 OF 2021 decided on November 8, 2021</a:t>
            </a:r>
            <a:r>
              <a:rPr lang="en-US" dirty="0" smtClean="0"/>
              <a:t>.</a:t>
            </a:r>
          </a:p>
          <a:p>
            <a:pPr algn="just"/>
            <a:endParaRPr lang="en-US" dirty="0"/>
          </a:p>
          <a:p>
            <a:pPr algn="just">
              <a:lnSpc>
                <a:spcPct val="150000"/>
              </a:lnSpc>
            </a:pPr>
            <a:r>
              <a:rPr lang="en-US" dirty="0"/>
              <a:t>The brief facts of the case are that the Petitioner filed three complaints before the District Forum through three advocates against BSNL which were dismissed by the District Forum on merits. Thereafter the </a:t>
            </a:r>
            <a:r>
              <a:rPr lang="en-US" dirty="0" smtClean="0"/>
              <a:t>petitioner </a:t>
            </a:r>
            <a:r>
              <a:rPr lang="en-US" dirty="0"/>
              <a:t>filed a complaint under the Consumer Protection Act against the three advocates who appeared on his behalf  alleging deficiency in service on their part in contesting his cases before the District Forum and demanded a </a:t>
            </a:r>
            <a:r>
              <a:rPr lang="en-US" dirty="0" smtClean="0"/>
              <a:t>compensation.</a:t>
            </a:r>
            <a:endParaRPr lang="en-US" dirty="0"/>
          </a:p>
        </p:txBody>
      </p:sp>
    </p:spTree>
    <p:extLst>
      <p:ext uri="{BB962C8B-B14F-4D97-AF65-F5344CB8AC3E}">
        <p14:creationId xmlns:p14="http://schemas.microsoft.com/office/powerpoint/2010/main" val="2911821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74345"/>
            <a:ext cx="7992888" cy="5970865"/>
          </a:xfrm>
          <a:prstGeom prst="rect">
            <a:avLst/>
          </a:prstGeom>
        </p:spPr>
        <p:txBody>
          <a:bodyPr wrap="square">
            <a:spAutoFit/>
          </a:bodyPr>
          <a:lstStyle/>
          <a:p>
            <a:pPr algn="ctr"/>
            <a:r>
              <a:rPr lang="en-IN" sz="2400" b="1" dirty="0"/>
              <a:t>CONSUMER </a:t>
            </a:r>
            <a:r>
              <a:rPr lang="en-IN" sz="2400" b="1" dirty="0" smtClean="0"/>
              <a:t>RIGHTS</a:t>
            </a:r>
          </a:p>
          <a:p>
            <a:pPr algn="ctr"/>
            <a:endParaRPr lang="en-IN" dirty="0"/>
          </a:p>
          <a:p>
            <a:pPr algn="just"/>
            <a:r>
              <a:rPr lang="en-IN" sz="2000" dirty="0">
                <a:latin typeface="Times New Roman" pitchFamily="18" charset="0"/>
                <a:cs typeface="Times New Roman" pitchFamily="18" charset="0"/>
              </a:rPr>
              <a:t>T</a:t>
            </a:r>
            <a:r>
              <a:rPr lang="en-IN" sz="2000" dirty="0" smtClean="0">
                <a:latin typeface="Times New Roman" pitchFamily="18" charset="0"/>
                <a:cs typeface="Times New Roman" pitchFamily="18" charset="0"/>
              </a:rPr>
              <a:t>he </a:t>
            </a:r>
            <a:r>
              <a:rPr lang="en-IN" sz="2000" dirty="0">
                <a:latin typeface="Times New Roman" pitchFamily="18" charset="0"/>
                <a:cs typeface="Times New Roman" pitchFamily="18" charset="0"/>
              </a:rPr>
              <a:t>New Act has defined six specific consumer's rights including the right to</a:t>
            </a:r>
            <a:r>
              <a:rPr lang="en-IN" sz="2000" dirty="0" smtClean="0">
                <a:latin typeface="Times New Roman" pitchFamily="18" charset="0"/>
                <a:cs typeface="Times New Roman" pitchFamily="18" charset="0"/>
              </a:rPr>
              <a:t>:-</a:t>
            </a:r>
          </a:p>
          <a:p>
            <a:pPr marL="285750" lvl="0" indent="-285750" algn="just">
              <a:buFont typeface="Arial" pitchFamily="34" charset="0"/>
              <a:buChar char="•"/>
            </a:pPr>
            <a:r>
              <a:rPr lang="en-IN" sz="2000" dirty="0" smtClean="0">
                <a:latin typeface="Times New Roman" pitchFamily="18" charset="0"/>
                <a:cs typeface="Times New Roman" pitchFamily="18" charset="0"/>
              </a:rPr>
              <a:t>Be </a:t>
            </a:r>
            <a:r>
              <a:rPr lang="en-IN" sz="2000" dirty="0">
                <a:latin typeface="Times New Roman" pitchFamily="18" charset="0"/>
                <a:cs typeface="Times New Roman" pitchFamily="18" charset="0"/>
              </a:rPr>
              <a:t>protected against marketing of goods and service which are hazardous to life and </a:t>
            </a:r>
            <a:r>
              <a:rPr lang="en-IN" sz="2000" dirty="0" smtClean="0">
                <a:latin typeface="Times New Roman" pitchFamily="18" charset="0"/>
                <a:cs typeface="Times New Roman" pitchFamily="18" charset="0"/>
              </a:rPr>
              <a:t>property;</a:t>
            </a:r>
          </a:p>
          <a:p>
            <a:pPr lvl="0" algn="just"/>
            <a:endParaRPr lang="en-IN" sz="2000" dirty="0" smtClean="0">
              <a:latin typeface="Times New Roman" pitchFamily="18" charset="0"/>
              <a:cs typeface="Times New Roman" pitchFamily="18" charset="0"/>
            </a:endParaRPr>
          </a:p>
          <a:p>
            <a:pPr marL="285750" lvl="0" indent="-285750" algn="just">
              <a:buFont typeface="Arial" pitchFamily="34" charset="0"/>
              <a:buChar char="•"/>
            </a:pPr>
            <a:r>
              <a:rPr lang="en-IN" sz="2000" dirty="0" smtClean="0">
                <a:latin typeface="Times New Roman" pitchFamily="18" charset="0"/>
                <a:cs typeface="Times New Roman" pitchFamily="18" charset="0"/>
              </a:rPr>
              <a:t>Be </a:t>
            </a:r>
            <a:r>
              <a:rPr lang="en-IN" sz="2000" dirty="0">
                <a:latin typeface="Times New Roman" pitchFamily="18" charset="0"/>
                <a:cs typeface="Times New Roman" pitchFamily="18" charset="0"/>
              </a:rPr>
              <a:t>informed of the quality, quantity, potency, purity, standard and price of goods or </a:t>
            </a:r>
            <a:r>
              <a:rPr lang="en-IN" sz="2000" dirty="0" smtClean="0">
                <a:latin typeface="Times New Roman" pitchFamily="18" charset="0"/>
                <a:cs typeface="Times New Roman" pitchFamily="18" charset="0"/>
              </a:rPr>
              <a:t>services;</a:t>
            </a:r>
          </a:p>
          <a:p>
            <a:pPr lvl="0" algn="just"/>
            <a:endParaRPr lang="en-IN" sz="2000" dirty="0" smtClean="0">
              <a:latin typeface="Times New Roman" pitchFamily="18" charset="0"/>
              <a:cs typeface="Times New Roman" pitchFamily="18" charset="0"/>
            </a:endParaRPr>
          </a:p>
          <a:p>
            <a:pPr marL="285750" lvl="0" indent="-285750" algn="just">
              <a:buFont typeface="Arial" pitchFamily="34" charset="0"/>
              <a:buChar char="•"/>
            </a:pPr>
            <a:r>
              <a:rPr lang="en-IN" sz="2000" dirty="0" smtClean="0">
                <a:latin typeface="Times New Roman" pitchFamily="18" charset="0"/>
                <a:cs typeface="Times New Roman" pitchFamily="18" charset="0"/>
              </a:rPr>
              <a:t>Be </a:t>
            </a:r>
            <a:r>
              <a:rPr lang="en-IN" sz="2000" dirty="0">
                <a:latin typeface="Times New Roman" pitchFamily="18" charset="0"/>
                <a:cs typeface="Times New Roman" pitchFamily="18" charset="0"/>
              </a:rPr>
              <a:t>assured of access to a variety of goods or services at competitive </a:t>
            </a:r>
            <a:r>
              <a:rPr lang="en-IN" sz="2000" dirty="0" smtClean="0">
                <a:latin typeface="Times New Roman" pitchFamily="18" charset="0"/>
                <a:cs typeface="Times New Roman" pitchFamily="18" charset="0"/>
              </a:rPr>
              <a:t>prices;</a:t>
            </a:r>
          </a:p>
          <a:p>
            <a:pPr lvl="0" algn="just"/>
            <a:endParaRPr lang="en-IN" sz="2000" dirty="0" smtClean="0">
              <a:latin typeface="Times New Roman" pitchFamily="18" charset="0"/>
              <a:cs typeface="Times New Roman" pitchFamily="18" charset="0"/>
            </a:endParaRPr>
          </a:p>
          <a:p>
            <a:pPr marL="285750" lvl="0" indent="-285750" algn="just">
              <a:buFont typeface="Arial" pitchFamily="34" charset="0"/>
              <a:buChar char="•"/>
            </a:pPr>
            <a:r>
              <a:rPr lang="en-IN" sz="2000" dirty="0" smtClean="0">
                <a:latin typeface="Times New Roman" pitchFamily="18" charset="0"/>
                <a:cs typeface="Times New Roman" pitchFamily="18" charset="0"/>
              </a:rPr>
              <a:t>Be </a:t>
            </a:r>
            <a:r>
              <a:rPr lang="en-IN" sz="2000" dirty="0">
                <a:latin typeface="Times New Roman" pitchFamily="18" charset="0"/>
                <a:cs typeface="Times New Roman" pitchFamily="18" charset="0"/>
              </a:rPr>
              <a:t>heard and assured that the consumer's interest will receive due consideration at appropriate </a:t>
            </a:r>
            <a:r>
              <a:rPr lang="en-IN" sz="2000" dirty="0" err="1" smtClean="0">
                <a:latin typeface="Times New Roman" pitchFamily="18" charset="0"/>
                <a:cs typeface="Times New Roman" pitchFamily="18" charset="0"/>
              </a:rPr>
              <a:t>fora</a:t>
            </a:r>
            <a:r>
              <a:rPr lang="en-IN" sz="2000" dirty="0" smtClean="0">
                <a:latin typeface="Times New Roman" pitchFamily="18" charset="0"/>
                <a:cs typeface="Times New Roman" pitchFamily="18" charset="0"/>
              </a:rPr>
              <a:t>;</a:t>
            </a:r>
          </a:p>
          <a:p>
            <a:pPr lvl="0" algn="just"/>
            <a:endParaRPr lang="en-IN" sz="2000" dirty="0" smtClean="0">
              <a:latin typeface="Times New Roman" pitchFamily="18" charset="0"/>
              <a:cs typeface="Times New Roman" pitchFamily="18" charset="0"/>
            </a:endParaRPr>
          </a:p>
          <a:p>
            <a:pPr marL="285750" lvl="0" indent="-285750" algn="just">
              <a:buFont typeface="Arial" pitchFamily="34" charset="0"/>
              <a:buChar char="•"/>
            </a:pPr>
            <a:r>
              <a:rPr lang="en-IN" sz="2000" dirty="0" smtClean="0">
                <a:latin typeface="Times New Roman" pitchFamily="18" charset="0"/>
                <a:cs typeface="Times New Roman" pitchFamily="18" charset="0"/>
              </a:rPr>
              <a:t>Seek </a:t>
            </a:r>
            <a:r>
              <a:rPr lang="en-IN" sz="2000" dirty="0" err="1">
                <a:latin typeface="Times New Roman" pitchFamily="18" charset="0"/>
                <a:cs typeface="Times New Roman" pitchFamily="18" charset="0"/>
              </a:rPr>
              <a:t>redressal</a:t>
            </a:r>
            <a:r>
              <a:rPr lang="en-IN" sz="2000" dirty="0">
                <a:latin typeface="Times New Roman" pitchFamily="18" charset="0"/>
                <a:cs typeface="Times New Roman" pitchFamily="18" charset="0"/>
              </a:rPr>
              <a:t> against unfair or restrictive trade </a:t>
            </a:r>
            <a:r>
              <a:rPr lang="en-IN" sz="2000" dirty="0" smtClean="0">
                <a:latin typeface="Times New Roman" pitchFamily="18" charset="0"/>
                <a:cs typeface="Times New Roman" pitchFamily="18" charset="0"/>
              </a:rPr>
              <a:t>practices;</a:t>
            </a:r>
          </a:p>
          <a:p>
            <a:pPr lvl="0" algn="just"/>
            <a:endParaRPr lang="en-IN" sz="2000" dirty="0" smtClean="0">
              <a:latin typeface="Times New Roman" pitchFamily="18" charset="0"/>
              <a:cs typeface="Times New Roman" pitchFamily="18" charset="0"/>
            </a:endParaRPr>
          </a:p>
          <a:p>
            <a:pPr marL="285750" lvl="0" indent="-285750" algn="just">
              <a:buFont typeface="Arial" pitchFamily="34" charset="0"/>
              <a:buChar char="•"/>
            </a:pPr>
            <a:r>
              <a:rPr lang="en-IN" sz="2000" dirty="0" smtClean="0">
                <a:latin typeface="Times New Roman" pitchFamily="18" charset="0"/>
                <a:cs typeface="Times New Roman" pitchFamily="18" charset="0"/>
              </a:rPr>
              <a:t>Consumer </a:t>
            </a:r>
            <a:r>
              <a:rPr lang="en-IN" sz="2000" dirty="0">
                <a:latin typeface="Times New Roman" pitchFamily="18" charset="0"/>
                <a:cs typeface="Times New Roman" pitchFamily="18" charset="0"/>
              </a:rPr>
              <a:t>awareness.</a:t>
            </a:r>
          </a:p>
        </p:txBody>
      </p:sp>
    </p:spTree>
    <p:extLst>
      <p:ext uri="{BB962C8B-B14F-4D97-AF65-F5344CB8AC3E}">
        <p14:creationId xmlns:p14="http://schemas.microsoft.com/office/powerpoint/2010/main" val="40767746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751344"/>
            <a:ext cx="7272808" cy="5770811"/>
          </a:xfrm>
          <a:prstGeom prst="rect">
            <a:avLst/>
          </a:prstGeom>
        </p:spPr>
        <p:txBody>
          <a:bodyPr wrap="square">
            <a:spAutoFit/>
          </a:bodyPr>
          <a:lstStyle/>
          <a:p>
            <a:pPr algn="just"/>
            <a:r>
              <a:rPr lang="en-US" dirty="0"/>
              <a:t>The District Forum, the State Commission and the National Commission dismissed the said complaints against which SLP was filed in the Apex Court. The Apex Court dismissed the SLP as there are no observations by the District Forum against the advocates that there was any negligence on the part of the advocates in prosecuting and/or conducting the complaints</a:t>
            </a:r>
            <a:r>
              <a:rPr lang="en-US" dirty="0" smtClean="0"/>
              <a:t>.</a:t>
            </a:r>
          </a:p>
          <a:p>
            <a:pPr algn="just">
              <a:lnSpc>
                <a:spcPct val="150000"/>
              </a:lnSpc>
            </a:pPr>
            <a:endParaRPr lang="en-US" dirty="0" smtClean="0"/>
          </a:p>
          <a:p>
            <a:pPr algn="just"/>
            <a:r>
              <a:rPr lang="en-US" dirty="0" smtClean="0"/>
              <a:t>Thus</a:t>
            </a:r>
            <a:r>
              <a:rPr lang="en-US" dirty="0"/>
              <a:t>, the Apex Court has held in clear terms that </a:t>
            </a:r>
            <a:r>
              <a:rPr lang="en-US" u="sng" dirty="0"/>
              <a:t>if the advocate/ chartered accountant is not found guilty of negligence</a:t>
            </a:r>
            <a:r>
              <a:rPr lang="en-US" dirty="0"/>
              <a:t>, he could not be prosecuted under the Consumer Protection  Act. On the contrary, if there is deficiency in service like non appearance, abstaining from court, non filing of replies, not arguing the matter or any such act which is detrimental to the interest of the client, the advocate/CA can be held be held liable for compensation under the Consumer Protection Act. Similarly, if the Chartered Accountant commits an error in  audit or files an erroneous return, advertently or inadvertently, which results in imposition of Tax, Prosecution or Penalty, or in any case is prejudicial to the interest of the taxpayer, the concerned CA can well be prosecuted under the provisions of the Consumer Protection Act.</a:t>
            </a:r>
          </a:p>
        </p:txBody>
      </p:sp>
    </p:spTree>
    <p:extLst>
      <p:ext uri="{BB962C8B-B14F-4D97-AF65-F5344CB8AC3E}">
        <p14:creationId xmlns:p14="http://schemas.microsoft.com/office/powerpoint/2010/main" val="169842304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751344"/>
            <a:ext cx="7272808" cy="6186309"/>
          </a:xfrm>
          <a:prstGeom prst="rect">
            <a:avLst/>
          </a:prstGeom>
        </p:spPr>
        <p:txBody>
          <a:bodyPr wrap="square">
            <a:spAutoFit/>
          </a:bodyPr>
          <a:lstStyle/>
          <a:p>
            <a:pPr algn="just" fontAlgn="base"/>
            <a:r>
              <a:rPr lang="en-US" dirty="0" smtClean="0"/>
              <a:t>CASE LAWS:</a:t>
            </a:r>
          </a:p>
          <a:p>
            <a:pPr algn="just" fontAlgn="base"/>
            <a:endParaRPr lang="en-US" dirty="0"/>
          </a:p>
          <a:p>
            <a:pPr algn="just" fontAlgn="base"/>
            <a:r>
              <a:rPr lang="en-US" dirty="0" smtClean="0"/>
              <a:t>The</a:t>
            </a:r>
            <a:r>
              <a:rPr lang="en-US" b="1" dirty="0" smtClean="0"/>
              <a:t> </a:t>
            </a:r>
            <a:r>
              <a:rPr lang="en-US" b="1" dirty="0"/>
              <a:t>Jacob Mathew V State Of Punjab  </a:t>
            </a:r>
            <a:r>
              <a:rPr lang="en-US" b="1" dirty="0" err="1"/>
              <a:t>Sc</a:t>
            </a:r>
            <a:r>
              <a:rPr lang="en-US" b="1" dirty="0"/>
              <a:t> 2005, three judges </a:t>
            </a:r>
            <a:r>
              <a:rPr lang="en-US" b="1" dirty="0" smtClean="0"/>
              <a:t>bench</a:t>
            </a:r>
          </a:p>
          <a:p>
            <a:pPr algn="just" fontAlgn="base"/>
            <a:endParaRPr lang="en-US" dirty="0"/>
          </a:p>
          <a:p>
            <a:pPr algn="just" fontAlgn="base"/>
            <a:r>
              <a:rPr lang="en-US" dirty="0" smtClean="0"/>
              <a:t>Every </a:t>
            </a:r>
            <a:r>
              <a:rPr lang="en-US" dirty="0"/>
              <a:t>professional including advocates, charted accountants, doctors, </a:t>
            </a:r>
            <a:r>
              <a:rPr lang="en-US" dirty="0" err="1"/>
              <a:t>etc</a:t>
            </a:r>
            <a:r>
              <a:rPr lang="en-US" dirty="0"/>
              <a:t> who provide professional services by receiving payment is a service provider under Consumer Protection Act”</a:t>
            </a:r>
          </a:p>
          <a:p>
            <a:pPr algn="just" fontAlgn="base"/>
            <a:r>
              <a:rPr lang="en-US" b="1" dirty="0"/>
              <a:t/>
            </a:r>
            <a:br>
              <a:rPr lang="en-US" b="1" dirty="0"/>
            </a:br>
            <a:r>
              <a:rPr lang="en-US" b="1" dirty="0" err="1"/>
              <a:t>Lucknow</a:t>
            </a:r>
            <a:r>
              <a:rPr lang="en-US" b="1" dirty="0"/>
              <a:t> Development Authority v M K Gupta (1994) 1 SCC 243 SC</a:t>
            </a:r>
            <a:endParaRPr lang="en-US" dirty="0"/>
          </a:p>
          <a:p>
            <a:pPr algn="just" fontAlgn="base">
              <a:lnSpc>
                <a:spcPct val="150000"/>
              </a:lnSpc>
            </a:pPr>
            <a:r>
              <a:rPr lang="en-US" dirty="0"/>
              <a:t>This court order held that statutory authorities are amenable to jurisdiction of consumer courts if there is deficiency in services</a:t>
            </a:r>
            <a:r>
              <a:rPr lang="en-US" dirty="0" smtClean="0"/>
              <a:t>. “</a:t>
            </a:r>
            <a:r>
              <a:rPr lang="en-US" dirty="0"/>
              <a:t>If the statutory authority, other than the core sovereign duties, is providing service, which is encompassed under the Act, then, unless any Statute exempts, or provides for immunity, for deficiency in service, or specifically provides for an alternative forum, the Consumer Forums would continue to have the jurisdiction to deal with the same</a:t>
            </a:r>
            <a:r>
              <a:rPr lang="en-US" dirty="0" smtClean="0"/>
              <a:t>.”</a:t>
            </a:r>
            <a:r>
              <a:rPr lang="en-US" b="1" dirty="0"/>
              <a:t> </a:t>
            </a:r>
            <a:endParaRPr lang="en-US" dirty="0"/>
          </a:p>
        </p:txBody>
      </p:sp>
    </p:spTree>
    <p:extLst>
      <p:ext uri="{BB962C8B-B14F-4D97-AF65-F5344CB8AC3E}">
        <p14:creationId xmlns:p14="http://schemas.microsoft.com/office/powerpoint/2010/main" val="344294214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751344"/>
            <a:ext cx="7272808" cy="5770811"/>
          </a:xfrm>
          <a:prstGeom prst="rect">
            <a:avLst/>
          </a:prstGeom>
        </p:spPr>
        <p:txBody>
          <a:bodyPr wrap="square">
            <a:spAutoFit/>
          </a:bodyPr>
          <a:lstStyle/>
          <a:p>
            <a:pPr algn="just" fontAlgn="base"/>
            <a:r>
              <a:rPr lang="en-US" dirty="0" smtClean="0"/>
              <a:t>In </a:t>
            </a:r>
            <a:r>
              <a:rPr lang="en-US" dirty="0"/>
              <a:t>the </a:t>
            </a:r>
            <a:r>
              <a:rPr lang="en-US" b="1" dirty="0" err="1"/>
              <a:t>Dr.Vijil</a:t>
            </a:r>
            <a:r>
              <a:rPr lang="en-US" b="1" dirty="0"/>
              <a:t> &amp; Others V/S </a:t>
            </a:r>
            <a:r>
              <a:rPr lang="en-US" b="1" dirty="0" err="1"/>
              <a:t>Ambujakshi</a:t>
            </a:r>
            <a:r>
              <a:rPr lang="en-US" b="1" dirty="0"/>
              <a:t> .T.P 7 Others High Court of </a:t>
            </a:r>
            <a:r>
              <a:rPr lang="en-US" b="1" dirty="0" err="1"/>
              <a:t>Kerela</a:t>
            </a:r>
            <a:r>
              <a:rPr lang="en-US" b="1" dirty="0"/>
              <a:t>, the Court specified </a:t>
            </a:r>
            <a:r>
              <a:rPr lang="en-US" b="1" dirty="0" smtClean="0"/>
              <a:t>that</a:t>
            </a:r>
          </a:p>
          <a:p>
            <a:pPr fontAlgn="base"/>
            <a:endParaRPr lang="en-US" dirty="0"/>
          </a:p>
          <a:p>
            <a:pPr algn="just" fontAlgn="base">
              <a:lnSpc>
                <a:spcPct val="150000"/>
              </a:lnSpc>
            </a:pPr>
            <a:r>
              <a:rPr lang="en-US" dirty="0"/>
              <a:t>“A reading of the inclusive part in Section 2(42) would show that the Parliament intended to specifically underline that certain services like Banking, Financing, Insurance, Transport, etc., which are in the nature of public utility services, would come within the purview of ‘services’. The definition is inclusive and not exhaustive. Therefore, all services which are made available to potential users would fall under Section 2(42), except those services rendered free of charge or under a contract of personal service</a:t>
            </a:r>
            <a:r>
              <a:rPr lang="en-US" dirty="0" smtClean="0"/>
              <a:t>.”</a:t>
            </a:r>
          </a:p>
          <a:p>
            <a:pPr fontAlgn="base"/>
            <a:endParaRPr lang="en-US" dirty="0" smtClean="0"/>
          </a:p>
          <a:p>
            <a:pPr algn="just" fontAlgn="base">
              <a:lnSpc>
                <a:spcPct val="150000"/>
              </a:lnSpc>
            </a:pPr>
            <a:r>
              <a:rPr lang="en-US" dirty="0" smtClean="0"/>
              <a:t>From </a:t>
            </a:r>
            <a:r>
              <a:rPr lang="en-US" dirty="0"/>
              <a:t>the above discussion, it is clear that all services by individuals, by traders or business entities or professionals are covered under Consumer Protection Act whether word specified or </a:t>
            </a:r>
            <a:r>
              <a:rPr lang="en-US" dirty="0" smtClean="0"/>
              <a:t>not.</a:t>
            </a:r>
          </a:p>
        </p:txBody>
      </p:sp>
    </p:spTree>
    <p:extLst>
      <p:ext uri="{BB962C8B-B14F-4D97-AF65-F5344CB8AC3E}">
        <p14:creationId xmlns:p14="http://schemas.microsoft.com/office/powerpoint/2010/main" val="26939359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836" y="533400"/>
            <a:ext cx="9296400" cy="1938992"/>
          </a:xfrm>
          <a:prstGeom prst="rect">
            <a:avLst/>
          </a:prstGeom>
          <a:noFill/>
        </p:spPr>
        <p:txBody>
          <a:bodyPr wrap="square" lIns="91440" tIns="45720" rIns="91440" bIns="45720">
            <a:spAutoFit/>
          </a:bodyPr>
          <a:lstStyle/>
          <a:p>
            <a:pPr algn="ctr"/>
            <a:endParaRPr lang="en-US" sz="4000" b="1" cap="all" spc="0"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endParaRPr>
          </a:p>
          <a:p>
            <a:pPr algn="ctr"/>
            <a:endParaRPr lang="en-US" sz="40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endParaRPr>
          </a:p>
          <a:p>
            <a:pPr algn="ctr"/>
            <a:r>
              <a:rPr lang="en-US" sz="4000" b="1" spc="0"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Thanks</a:t>
            </a:r>
          </a:p>
        </p:txBody>
      </p:sp>
      <p:sp>
        <p:nvSpPr>
          <p:cNvPr id="3" name="Rectangle 2"/>
          <p:cNvSpPr/>
          <p:nvPr/>
        </p:nvSpPr>
        <p:spPr>
          <a:xfrm>
            <a:off x="755576" y="1005260"/>
            <a:ext cx="7344816" cy="5786199"/>
          </a:xfrm>
          <a:prstGeom prst="rect">
            <a:avLst/>
          </a:prstGeom>
        </p:spPr>
        <p:txBody>
          <a:bodyPr wrap="square">
            <a:spAutoFit/>
          </a:bodyPr>
          <a:lstStyle/>
          <a:p>
            <a:pPr algn="ctr"/>
            <a:endParaRPr lang="en-US" sz="44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Algerian" pitchFamily="82" charset="0"/>
              <a:cs typeface="Times New Roman" pitchFamily="18" charset="0"/>
            </a:endParaRPr>
          </a:p>
          <a:p>
            <a:pPr algn="ctr"/>
            <a:endParaRPr lang="en-US" sz="4400" b="1" cap="all"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Algerian" pitchFamily="82" charset="0"/>
              <a:cs typeface="Times New Roman" pitchFamily="18" charset="0"/>
            </a:endParaRPr>
          </a:p>
          <a:p>
            <a:pPr algn="ctr"/>
            <a:endParaRPr lang="en-US" sz="44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Algerian" pitchFamily="82" charset="0"/>
              <a:cs typeface="Times New Roman" pitchFamily="18" charset="0"/>
            </a:endParaRPr>
          </a:p>
          <a:p>
            <a:pPr algn="ctr"/>
            <a:r>
              <a:rPr lang="en-US" sz="4400"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Algerian" pitchFamily="82" charset="0"/>
                <a:cs typeface="Times New Roman" pitchFamily="18" charset="0"/>
              </a:rPr>
              <a:t>Chamber </a:t>
            </a:r>
            <a:r>
              <a:rPr lang="en-US" sz="4400"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Algerian" pitchFamily="82" charset="0"/>
                <a:cs typeface="Times New Roman" pitchFamily="18" charset="0"/>
              </a:rPr>
              <a:t>of Adv. AKASH SHARMA </a:t>
            </a:r>
          </a:p>
          <a:p>
            <a:pPr algn="ctr">
              <a:lnSpc>
                <a:spcPct val="150000"/>
              </a:lnSpc>
            </a:pPr>
            <a:r>
              <a:rPr lang="en-US" sz="2800"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Algerian" pitchFamily="82" charset="0"/>
                <a:cs typeface="Times New Roman" pitchFamily="18" charset="0"/>
              </a:rPr>
              <a:t>Advocates &amp; solicitors</a:t>
            </a:r>
          </a:p>
          <a:p>
            <a:pPr algn="ctr">
              <a:lnSpc>
                <a:spcPct val="150000"/>
              </a:lnSpc>
            </a:pPr>
            <a:r>
              <a:rPr lang="en-US"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9, </a:t>
            </a:r>
            <a:r>
              <a:rPr lang="en-US" b="1" cap="all" dirty="0" err="1">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weston</a:t>
            </a:r>
            <a:r>
              <a:rPr lang="en-US"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 street, siddha </a:t>
            </a:r>
            <a:r>
              <a:rPr lang="en-US" b="1" cap="all" dirty="0" err="1">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weston</a:t>
            </a:r>
            <a:r>
              <a:rPr lang="en-US"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 3</a:t>
            </a:r>
            <a:r>
              <a:rPr lang="en-US" b="1" cap="all" baseline="30000"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rd</a:t>
            </a:r>
            <a:r>
              <a:rPr lang="en-US"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 floor, Suite No. 312, </a:t>
            </a:r>
            <a:r>
              <a:rPr lang="en-US" b="1" cap="all" dirty="0" err="1">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kolkata</a:t>
            </a:r>
            <a:r>
              <a:rPr lang="en-US"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 700013</a:t>
            </a:r>
            <a:endParaRPr lang="en-US" b="1"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endParaRPr>
          </a:p>
          <a:p>
            <a:pPr algn="ctr">
              <a:lnSpc>
                <a:spcPct val="150000"/>
              </a:lnSpc>
            </a:pPr>
            <a:r>
              <a:rPr lang="en-US"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E</a:t>
            </a:r>
            <a:r>
              <a:rPr lang="en-US" b="1"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mail</a:t>
            </a:r>
            <a:r>
              <a:rPr lang="en-US"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 </a:t>
            </a:r>
            <a:r>
              <a:rPr lang="en-US" b="1"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hlinkClick r:id="rId2"/>
              </a:rPr>
              <a:t>lawyerakash91@gmail.com</a:t>
            </a:r>
            <a:endParaRPr lang="en-US" b="1"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endParaRPr>
          </a:p>
          <a:p>
            <a:pPr algn="ctr">
              <a:lnSpc>
                <a:spcPct val="150000"/>
              </a:lnSpc>
            </a:pPr>
            <a:r>
              <a:rPr lang="en-US"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Phone: 8981216151</a:t>
            </a:r>
            <a:endParaRPr lang="en-US"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8095923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889844"/>
            <a:ext cx="7848872" cy="5786199"/>
          </a:xfrm>
          <a:prstGeom prst="rect">
            <a:avLst/>
          </a:prstGeom>
        </p:spPr>
        <p:txBody>
          <a:bodyPr wrap="square">
            <a:spAutoFit/>
          </a:bodyPr>
          <a:lstStyle/>
          <a:p>
            <a:pPr algn="ctr"/>
            <a:r>
              <a:rPr lang="en-IN" sz="2200" b="1" dirty="0">
                <a:latin typeface="Times New Roman" pitchFamily="18" charset="0"/>
                <a:cs typeface="Times New Roman" pitchFamily="18" charset="0"/>
              </a:rPr>
              <a:t>NEW ADDITIONS TO CERTAIN </a:t>
            </a:r>
            <a:r>
              <a:rPr lang="en-IN" sz="2200" b="1" dirty="0" smtClean="0">
                <a:latin typeface="Times New Roman" pitchFamily="18" charset="0"/>
                <a:cs typeface="Times New Roman" pitchFamily="18" charset="0"/>
              </a:rPr>
              <a:t>DEFINITIONS</a:t>
            </a:r>
          </a:p>
          <a:p>
            <a:pPr algn="ctr"/>
            <a:endParaRPr lang="en-IN" sz="2200" dirty="0">
              <a:latin typeface="Times New Roman" pitchFamily="18" charset="0"/>
              <a:cs typeface="Times New Roman" pitchFamily="18" charset="0"/>
            </a:endParaRPr>
          </a:p>
          <a:p>
            <a:pPr marL="285750" indent="-285750" algn="just">
              <a:buFont typeface="Arial" pitchFamily="34" charset="0"/>
              <a:buChar char="•"/>
            </a:pPr>
            <a:r>
              <a:rPr lang="en-IN" sz="2200" dirty="0" smtClean="0">
                <a:latin typeface="Times New Roman" pitchFamily="18" charset="0"/>
                <a:cs typeface="Times New Roman" pitchFamily="18" charset="0"/>
              </a:rPr>
              <a:t>The </a:t>
            </a:r>
            <a:r>
              <a:rPr lang="en-IN" sz="2200" dirty="0">
                <a:latin typeface="Times New Roman" pitchFamily="18" charset="0"/>
                <a:cs typeface="Times New Roman" pitchFamily="18" charset="0"/>
              </a:rPr>
              <a:t>New Act includes the definition of "food" as defined under the </a:t>
            </a:r>
            <a:r>
              <a:rPr lang="en-IN" sz="2200" u="sng" dirty="0">
                <a:latin typeface="Times New Roman" pitchFamily="18" charset="0"/>
                <a:cs typeface="Times New Roman" pitchFamily="18" charset="0"/>
              </a:rPr>
              <a:t>Food and Standards Act, 2006</a:t>
            </a:r>
            <a:r>
              <a:rPr lang="en-IN" sz="2200" dirty="0">
                <a:latin typeface="Times New Roman" pitchFamily="18" charset="0"/>
                <a:cs typeface="Times New Roman" pitchFamily="18" charset="0"/>
              </a:rPr>
              <a:t>. </a:t>
            </a:r>
            <a:endParaRPr lang="en-IN" sz="2200" dirty="0" smtClean="0">
              <a:latin typeface="Times New Roman" pitchFamily="18" charset="0"/>
              <a:cs typeface="Times New Roman" pitchFamily="18" charset="0"/>
            </a:endParaRPr>
          </a:p>
          <a:p>
            <a:pPr algn="just"/>
            <a:endParaRPr lang="en-IN" sz="2200" dirty="0" smtClean="0">
              <a:latin typeface="Times New Roman" pitchFamily="18" charset="0"/>
              <a:cs typeface="Times New Roman" pitchFamily="18" charset="0"/>
            </a:endParaRPr>
          </a:p>
          <a:p>
            <a:pPr marL="285750" indent="-285750" algn="just">
              <a:buFont typeface="Arial" pitchFamily="34" charset="0"/>
              <a:buChar char="•"/>
            </a:pPr>
            <a:r>
              <a:rPr lang="en-IN" sz="2200" dirty="0" smtClean="0">
                <a:latin typeface="Times New Roman" pitchFamily="18" charset="0"/>
                <a:cs typeface="Times New Roman" pitchFamily="18" charset="0"/>
              </a:rPr>
              <a:t>This </a:t>
            </a:r>
            <a:r>
              <a:rPr lang="en-IN" sz="2200" dirty="0">
                <a:latin typeface="Times New Roman" pitchFamily="18" charset="0"/>
                <a:cs typeface="Times New Roman" pitchFamily="18" charset="0"/>
              </a:rPr>
              <a:t>has replaced the definition of "goods" under the 1986 Act. </a:t>
            </a:r>
            <a:endParaRPr lang="en-IN" sz="2200" dirty="0" smtClean="0">
              <a:latin typeface="Times New Roman" pitchFamily="18" charset="0"/>
              <a:cs typeface="Times New Roman" pitchFamily="18" charset="0"/>
            </a:endParaRPr>
          </a:p>
          <a:p>
            <a:pPr algn="just"/>
            <a:endParaRPr lang="en-IN" sz="2200" dirty="0" smtClean="0">
              <a:latin typeface="Times New Roman" pitchFamily="18" charset="0"/>
              <a:cs typeface="Times New Roman" pitchFamily="18" charset="0"/>
            </a:endParaRPr>
          </a:p>
          <a:p>
            <a:pPr marL="285750" indent="-285750" algn="just">
              <a:buFont typeface="Arial" pitchFamily="34" charset="0"/>
              <a:buChar char="•"/>
            </a:pPr>
            <a:r>
              <a:rPr lang="en-IN" sz="2200" dirty="0" smtClean="0">
                <a:latin typeface="Times New Roman" pitchFamily="18" charset="0"/>
                <a:cs typeface="Times New Roman" pitchFamily="18" charset="0"/>
              </a:rPr>
              <a:t>This </a:t>
            </a:r>
            <a:r>
              <a:rPr lang="en-IN" sz="2200" dirty="0">
                <a:latin typeface="Times New Roman" pitchFamily="18" charset="0"/>
                <a:cs typeface="Times New Roman" pitchFamily="18" charset="0"/>
              </a:rPr>
              <a:t>would help in bringing the number of food delivery </a:t>
            </a:r>
            <a:r>
              <a:rPr lang="en-IN" sz="2200" dirty="0" smtClean="0">
                <a:latin typeface="Times New Roman" pitchFamily="18" charset="0"/>
                <a:cs typeface="Times New Roman" pitchFamily="18" charset="0"/>
              </a:rPr>
              <a:t>platforms (SWIGGY, ZOMATO, ETC.)  </a:t>
            </a:r>
            <a:r>
              <a:rPr lang="en-IN" sz="2200" dirty="0">
                <a:latin typeface="Times New Roman" pitchFamily="18" charset="0"/>
                <a:cs typeface="Times New Roman" pitchFamily="18" charset="0"/>
              </a:rPr>
              <a:t>to come under the ambit of consumer </a:t>
            </a:r>
            <a:r>
              <a:rPr lang="en-IN" sz="2200" dirty="0" smtClean="0">
                <a:latin typeface="Times New Roman" pitchFamily="18" charset="0"/>
                <a:cs typeface="Times New Roman" pitchFamily="18" charset="0"/>
              </a:rPr>
              <a:t>protection.</a:t>
            </a:r>
          </a:p>
          <a:p>
            <a:pPr algn="just"/>
            <a:endParaRPr lang="en-IN" sz="2200" dirty="0" smtClean="0">
              <a:latin typeface="Times New Roman" pitchFamily="18" charset="0"/>
              <a:cs typeface="Times New Roman" pitchFamily="18" charset="0"/>
            </a:endParaRPr>
          </a:p>
          <a:p>
            <a:pPr marL="285750" indent="-285750" algn="just">
              <a:buFont typeface="Arial" pitchFamily="34" charset="0"/>
              <a:buChar char="•"/>
            </a:pPr>
            <a:r>
              <a:rPr lang="en-IN" sz="2200" dirty="0" smtClean="0">
                <a:latin typeface="Times New Roman" pitchFamily="18" charset="0"/>
                <a:cs typeface="Times New Roman" pitchFamily="18" charset="0"/>
              </a:rPr>
              <a:t>In </a:t>
            </a:r>
            <a:r>
              <a:rPr lang="en-IN" sz="2200" dirty="0">
                <a:latin typeface="Times New Roman" pitchFamily="18" charset="0"/>
                <a:cs typeface="Times New Roman" pitchFamily="18" charset="0"/>
              </a:rPr>
              <a:t>order to bring the telecom services under the New Act, "telecom" has been added to the definition of "services" </a:t>
            </a:r>
            <a:r>
              <a:rPr lang="en-IN" sz="2200" b="1" u="sng" baseline="30000" dirty="0">
                <a:latin typeface="Times New Roman" pitchFamily="18" charset="0"/>
                <a:cs typeface="Times New Roman" pitchFamily="18" charset="0"/>
                <a:hlinkClick r:id="rId2"/>
              </a:rPr>
              <a:t>[6]</a:t>
            </a:r>
            <a:r>
              <a:rPr lang="en-IN" sz="2200" dirty="0">
                <a:latin typeface="Times New Roman" pitchFamily="18" charset="0"/>
                <a:cs typeface="Times New Roman" pitchFamily="18" charset="0"/>
              </a:rPr>
              <a:t>. However, it would have been much better if such inclusion was added </a:t>
            </a:r>
            <a:r>
              <a:rPr lang="en-IN" sz="2200" dirty="0" smtClean="0">
                <a:latin typeface="Times New Roman" pitchFamily="18" charset="0"/>
                <a:cs typeface="Times New Roman" pitchFamily="18" charset="0"/>
              </a:rPr>
              <a:t>"telecommunication </a:t>
            </a:r>
            <a:r>
              <a:rPr lang="en-IN" sz="2200" dirty="0">
                <a:latin typeface="Times New Roman" pitchFamily="18" charset="0"/>
                <a:cs typeface="Times New Roman" pitchFamily="18" charset="0"/>
              </a:rPr>
              <a:t>service" as defined by the Telecom Regulatory Authority of India Act (TRA), rather than "telecom</a:t>
            </a:r>
            <a:r>
              <a:rPr lang="en-IN" sz="2200" dirty="0" smtClean="0">
                <a:latin typeface="Times New Roman" pitchFamily="18" charset="0"/>
                <a:cs typeface="Times New Roman" pitchFamily="18" charset="0"/>
              </a:rPr>
              <a:t>".</a:t>
            </a:r>
            <a:endParaRPr lang="en-IN" dirty="0"/>
          </a:p>
          <a:p>
            <a:endParaRPr lang="en-IN" dirty="0"/>
          </a:p>
        </p:txBody>
      </p:sp>
    </p:spTree>
    <p:extLst>
      <p:ext uri="{BB962C8B-B14F-4D97-AF65-F5344CB8AC3E}">
        <p14:creationId xmlns:p14="http://schemas.microsoft.com/office/powerpoint/2010/main" val="1418417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16632"/>
            <a:ext cx="8064896" cy="6401753"/>
          </a:xfrm>
          <a:prstGeom prst="rect">
            <a:avLst/>
          </a:prstGeom>
        </p:spPr>
        <p:txBody>
          <a:bodyPr wrap="square">
            <a:spAutoFit/>
          </a:bodyPr>
          <a:lstStyle/>
          <a:p>
            <a:endParaRPr lang="en-IN" b="1" dirty="0" smtClean="0"/>
          </a:p>
          <a:p>
            <a:pPr algn="ctr"/>
            <a:r>
              <a:rPr lang="en-IN" sz="2200" b="1" dirty="0" smtClean="0">
                <a:latin typeface="Times New Roman" pitchFamily="18" charset="0"/>
                <a:cs typeface="Times New Roman" pitchFamily="18" charset="0"/>
              </a:rPr>
              <a:t>ADVERTISEMENT </a:t>
            </a:r>
            <a:r>
              <a:rPr lang="en-IN" sz="2200" b="1" dirty="0">
                <a:latin typeface="Times New Roman" pitchFamily="18" charset="0"/>
                <a:cs typeface="Times New Roman" pitchFamily="18" charset="0"/>
              </a:rPr>
              <a:t>AND MISLEADING ADVERTISEMENT:</a:t>
            </a:r>
            <a:endParaRPr lang="en-IN" sz="2200" dirty="0">
              <a:latin typeface="Times New Roman" pitchFamily="18" charset="0"/>
              <a:cs typeface="Times New Roman" pitchFamily="18" charset="0"/>
            </a:endParaRPr>
          </a:p>
          <a:p>
            <a:endParaRPr lang="en-IN" sz="2200" dirty="0" smtClean="0">
              <a:latin typeface="Times New Roman" pitchFamily="18" charset="0"/>
              <a:cs typeface="Times New Roman" pitchFamily="18" charset="0"/>
            </a:endParaRPr>
          </a:p>
          <a:p>
            <a:pPr marL="342900" indent="-342900" algn="just">
              <a:buFont typeface="Arial" pitchFamily="34" charset="0"/>
              <a:buChar char="•"/>
            </a:pPr>
            <a:r>
              <a:rPr lang="en-IN" sz="2200" dirty="0" smtClean="0">
                <a:latin typeface="Times New Roman" pitchFamily="18" charset="0"/>
                <a:cs typeface="Times New Roman" pitchFamily="18" charset="0"/>
              </a:rPr>
              <a:t>Under </a:t>
            </a:r>
            <a:r>
              <a:rPr lang="en-IN" sz="2200" dirty="0">
                <a:latin typeface="Times New Roman" pitchFamily="18" charset="0"/>
                <a:cs typeface="Times New Roman" pitchFamily="18" charset="0"/>
              </a:rPr>
              <a:t>the New Act "</a:t>
            </a:r>
            <a:r>
              <a:rPr lang="en-IN" sz="2200" dirty="0" smtClean="0">
                <a:latin typeface="Times New Roman" pitchFamily="18" charset="0"/>
                <a:cs typeface="Times New Roman" pitchFamily="18" charset="0"/>
              </a:rPr>
              <a:t>advertisement" </a:t>
            </a:r>
            <a:r>
              <a:rPr lang="en-IN" sz="2200" dirty="0">
                <a:latin typeface="Times New Roman" pitchFamily="18" charset="0"/>
                <a:cs typeface="Times New Roman" pitchFamily="18" charset="0"/>
              </a:rPr>
              <a:t>shall mean any audio or visual publicity, representation, endorsement or the pronouncement made by means of light, sound, smoke, gas, print, electronic media, internet or website and includes any notice, circular, label, wrapper, invoice or such other </a:t>
            </a:r>
            <a:r>
              <a:rPr lang="en-IN" sz="2200" dirty="0" smtClean="0">
                <a:latin typeface="Times New Roman" pitchFamily="18" charset="0"/>
                <a:cs typeface="Times New Roman" pitchFamily="18" charset="0"/>
              </a:rPr>
              <a:t>documents.</a:t>
            </a:r>
          </a:p>
          <a:p>
            <a:pPr algn="just"/>
            <a:endParaRPr lang="en-IN" sz="2200" dirty="0" smtClean="0">
              <a:latin typeface="Times New Roman" pitchFamily="18" charset="0"/>
              <a:cs typeface="Times New Roman" pitchFamily="18" charset="0"/>
            </a:endParaRPr>
          </a:p>
          <a:p>
            <a:pPr marL="342900" indent="-342900" algn="just">
              <a:buFont typeface="Arial" pitchFamily="34" charset="0"/>
              <a:buChar char="•"/>
            </a:pPr>
            <a:r>
              <a:rPr lang="en-IN" sz="2200" dirty="0" smtClean="0">
                <a:latin typeface="Times New Roman" pitchFamily="18" charset="0"/>
                <a:cs typeface="Times New Roman" pitchFamily="18" charset="0"/>
              </a:rPr>
              <a:t>Under </a:t>
            </a:r>
            <a:r>
              <a:rPr lang="en-IN" sz="2200" dirty="0">
                <a:latin typeface="Times New Roman" pitchFamily="18" charset="0"/>
                <a:cs typeface="Times New Roman" pitchFamily="18" charset="0"/>
              </a:rPr>
              <a:t>the New Act "misleading </a:t>
            </a:r>
            <a:r>
              <a:rPr lang="en-IN" sz="2200" dirty="0" smtClean="0">
                <a:latin typeface="Times New Roman" pitchFamily="18" charset="0"/>
                <a:cs typeface="Times New Roman" pitchFamily="18" charset="0"/>
              </a:rPr>
              <a:t>advertisement" </a:t>
            </a:r>
            <a:r>
              <a:rPr lang="en-IN" sz="2200" dirty="0">
                <a:latin typeface="Times New Roman" pitchFamily="18" charset="0"/>
                <a:cs typeface="Times New Roman" pitchFamily="18" charset="0"/>
              </a:rPr>
              <a:t>in relation to any product or service, means an advertisement, which— </a:t>
            </a:r>
            <a:endParaRPr lang="en-IN" sz="2200" dirty="0" smtClean="0">
              <a:latin typeface="Times New Roman" pitchFamily="18" charset="0"/>
              <a:cs typeface="Times New Roman" pitchFamily="18" charset="0"/>
            </a:endParaRPr>
          </a:p>
          <a:p>
            <a:pPr marL="514350" indent="-514350" algn="just">
              <a:buAutoNum type="romanLcParenBoth"/>
            </a:pPr>
            <a:r>
              <a:rPr lang="en-IN" sz="2200" dirty="0" smtClean="0">
                <a:latin typeface="Times New Roman" pitchFamily="18" charset="0"/>
                <a:cs typeface="Times New Roman" pitchFamily="18" charset="0"/>
              </a:rPr>
              <a:t>falsely </a:t>
            </a:r>
            <a:r>
              <a:rPr lang="en-IN" sz="2200" dirty="0">
                <a:latin typeface="Times New Roman" pitchFamily="18" charset="0"/>
                <a:cs typeface="Times New Roman" pitchFamily="18" charset="0"/>
              </a:rPr>
              <a:t>describes such </a:t>
            </a:r>
            <a:r>
              <a:rPr lang="en-IN" sz="2200" dirty="0" smtClean="0">
                <a:latin typeface="Times New Roman" pitchFamily="18" charset="0"/>
                <a:cs typeface="Times New Roman" pitchFamily="18" charset="0"/>
              </a:rPr>
              <a:t>product/service</a:t>
            </a:r>
            <a:r>
              <a:rPr lang="en-IN" sz="2200" dirty="0">
                <a:latin typeface="Times New Roman" pitchFamily="18" charset="0"/>
                <a:cs typeface="Times New Roman" pitchFamily="18" charset="0"/>
              </a:rPr>
              <a:t>; or </a:t>
            </a:r>
            <a:endParaRPr lang="en-IN" sz="2200" dirty="0" smtClean="0">
              <a:latin typeface="Times New Roman" pitchFamily="18" charset="0"/>
              <a:cs typeface="Times New Roman" pitchFamily="18" charset="0"/>
            </a:endParaRPr>
          </a:p>
          <a:p>
            <a:pPr marL="514350" indent="-514350" algn="just">
              <a:buAutoNum type="romanLcParenBoth"/>
            </a:pPr>
            <a:r>
              <a:rPr lang="en-IN" sz="2200" dirty="0" smtClean="0">
                <a:latin typeface="Times New Roman" pitchFamily="18" charset="0"/>
                <a:cs typeface="Times New Roman" pitchFamily="18" charset="0"/>
              </a:rPr>
              <a:t>gives </a:t>
            </a:r>
            <a:r>
              <a:rPr lang="en-IN" sz="2200" dirty="0">
                <a:latin typeface="Times New Roman" pitchFamily="18" charset="0"/>
                <a:cs typeface="Times New Roman" pitchFamily="18" charset="0"/>
              </a:rPr>
              <a:t>a false guarantee to, or </a:t>
            </a:r>
            <a:r>
              <a:rPr lang="en-IN" sz="2200" dirty="0" smtClean="0">
                <a:latin typeface="Times New Roman" pitchFamily="18" charset="0"/>
                <a:cs typeface="Times New Roman" pitchFamily="18" charset="0"/>
              </a:rPr>
              <a:t>mislead </a:t>
            </a:r>
            <a:r>
              <a:rPr lang="en-IN" sz="2200" dirty="0">
                <a:latin typeface="Times New Roman" pitchFamily="18" charset="0"/>
                <a:cs typeface="Times New Roman" pitchFamily="18" charset="0"/>
              </a:rPr>
              <a:t>the consumers as to nature, substance, quantity or quality of such </a:t>
            </a:r>
            <a:r>
              <a:rPr lang="en-IN" sz="2200" dirty="0" smtClean="0">
                <a:latin typeface="Times New Roman" pitchFamily="18" charset="0"/>
                <a:cs typeface="Times New Roman" pitchFamily="18" charset="0"/>
              </a:rPr>
              <a:t>product/service</a:t>
            </a:r>
            <a:r>
              <a:rPr lang="en-IN" sz="2200" dirty="0">
                <a:latin typeface="Times New Roman" pitchFamily="18" charset="0"/>
                <a:cs typeface="Times New Roman" pitchFamily="18" charset="0"/>
              </a:rPr>
              <a:t>; or </a:t>
            </a:r>
            <a:endParaRPr lang="en-IN" sz="2200" dirty="0" smtClean="0">
              <a:latin typeface="Times New Roman" pitchFamily="18" charset="0"/>
              <a:cs typeface="Times New Roman" pitchFamily="18" charset="0"/>
            </a:endParaRPr>
          </a:p>
          <a:p>
            <a:pPr marL="514350" indent="-514350" algn="just">
              <a:buAutoNum type="romanLcParenBoth"/>
            </a:pPr>
            <a:r>
              <a:rPr lang="en-IN" sz="2200" dirty="0" smtClean="0">
                <a:latin typeface="Times New Roman" pitchFamily="18" charset="0"/>
                <a:cs typeface="Times New Roman" pitchFamily="18" charset="0"/>
              </a:rPr>
              <a:t>conveys </a:t>
            </a:r>
            <a:r>
              <a:rPr lang="en-IN" sz="2200" dirty="0">
                <a:latin typeface="Times New Roman" pitchFamily="18" charset="0"/>
                <a:cs typeface="Times New Roman" pitchFamily="18" charset="0"/>
              </a:rPr>
              <a:t>an express or implied representation which, if made by the manufacturer or seller or service provider thereof would constitute an unfair trade practice; or </a:t>
            </a:r>
            <a:endParaRPr lang="en-IN" sz="2200" dirty="0" smtClean="0">
              <a:latin typeface="Times New Roman" pitchFamily="18" charset="0"/>
              <a:cs typeface="Times New Roman" pitchFamily="18" charset="0"/>
            </a:endParaRPr>
          </a:p>
          <a:p>
            <a:pPr marL="514350" indent="-514350" algn="just">
              <a:buAutoNum type="romanLcParenBoth"/>
            </a:pPr>
            <a:r>
              <a:rPr lang="en-IN" sz="2200" b="1" dirty="0" smtClean="0">
                <a:latin typeface="Times New Roman" pitchFamily="18" charset="0"/>
                <a:cs typeface="Times New Roman" pitchFamily="18" charset="0"/>
              </a:rPr>
              <a:t>deliberately </a:t>
            </a:r>
            <a:r>
              <a:rPr lang="en-IN" sz="2200" b="1" dirty="0">
                <a:latin typeface="Times New Roman" pitchFamily="18" charset="0"/>
                <a:cs typeface="Times New Roman" pitchFamily="18" charset="0"/>
              </a:rPr>
              <a:t>conceals important </a:t>
            </a:r>
            <a:r>
              <a:rPr lang="en-IN" sz="2200" b="1" dirty="0" smtClean="0">
                <a:latin typeface="Times New Roman" pitchFamily="18" charset="0"/>
                <a:cs typeface="Times New Roman" pitchFamily="18" charset="0"/>
              </a:rPr>
              <a:t>information.</a:t>
            </a:r>
            <a:endParaRPr lang="en-IN" b="1" dirty="0"/>
          </a:p>
          <a:p>
            <a:endParaRPr lang="en-IN" dirty="0"/>
          </a:p>
        </p:txBody>
      </p:sp>
    </p:spTree>
    <p:extLst>
      <p:ext uri="{BB962C8B-B14F-4D97-AF65-F5344CB8AC3E}">
        <p14:creationId xmlns:p14="http://schemas.microsoft.com/office/powerpoint/2010/main" val="2251556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751344"/>
            <a:ext cx="7704856" cy="5416868"/>
          </a:xfrm>
          <a:prstGeom prst="rect">
            <a:avLst/>
          </a:prstGeom>
        </p:spPr>
        <p:txBody>
          <a:bodyPr wrap="square">
            <a:spAutoFit/>
          </a:bodyPr>
          <a:lstStyle/>
          <a:p>
            <a:pPr algn="ctr"/>
            <a:r>
              <a:rPr lang="en-IN" sz="2400" b="1" dirty="0">
                <a:latin typeface="Times New Roman" pitchFamily="18" charset="0"/>
                <a:cs typeface="Times New Roman" pitchFamily="18" charset="0"/>
              </a:rPr>
              <a:t>PROACTIVE STEPS TO CURB MISLEADING ADVERTISEMENTS</a:t>
            </a:r>
            <a:r>
              <a:rPr lang="en-IN" sz="2400" b="1" dirty="0" smtClean="0">
                <a:latin typeface="Times New Roman" pitchFamily="18" charset="0"/>
                <a:cs typeface="Times New Roman" pitchFamily="18" charset="0"/>
              </a:rPr>
              <a:t>:</a:t>
            </a:r>
          </a:p>
          <a:p>
            <a:pPr algn="ctr"/>
            <a:endParaRPr lang="en-IN" b="1" dirty="0">
              <a:latin typeface="Times New Roman" pitchFamily="18" charset="0"/>
              <a:cs typeface="Times New Roman" pitchFamily="18" charset="0"/>
            </a:endParaRPr>
          </a:p>
          <a:p>
            <a:pPr marL="285750" indent="-285750" algn="just">
              <a:buFont typeface="Arial" pitchFamily="34" charset="0"/>
              <a:buChar char="•"/>
            </a:pPr>
            <a:r>
              <a:rPr lang="en-IN" sz="2000" dirty="0">
                <a:latin typeface="Times New Roman" pitchFamily="18" charset="0"/>
                <a:cs typeface="Times New Roman" pitchFamily="18" charset="0"/>
              </a:rPr>
              <a:t>Considering the ever-increasing presence of media and its influence, the New Act </a:t>
            </a:r>
            <a:r>
              <a:rPr lang="en-IN" sz="2000" u="sng" dirty="0">
                <a:latin typeface="Times New Roman" pitchFamily="18" charset="0"/>
                <a:cs typeface="Times New Roman" pitchFamily="18" charset="0"/>
              </a:rPr>
              <a:t>intends to cover all kinds of audio or visual publicity and representations made in electronic media, internet and websites under its ambit. </a:t>
            </a:r>
            <a:endParaRPr lang="en-IN" sz="2000" u="sng" dirty="0" smtClean="0">
              <a:latin typeface="Times New Roman" pitchFamily="18" charset="0"/>
              <a:cs typeface="Times New Roman" pitchFamily="18" charset="0"/>
            </a:endParaRPr>
          </a:p>
          <a:p>
            <a:pPr algn="just"/>
            <a:endParaRPr lang="en-IN" sz="2000" dirty="0" smtClean="0">
              <a:latin typeface="Times New Roman" pitchFamily="18" charset="0"/>
              <a:cs typeface="Times New Roman" pitchFamily="18" charset="0"/>
            </a:endParaRPr>
          </a:p>
          <a:p>
            <a:pPr marL="285750" indent="-285750" algn="just">
              <a:buFont typeface="Arial" pitchFamily="34" charset="0"/>
              <a:buChar char="•"/>
            </a:pPr>
            <a:r>
              <a:rPr lang="en-IN" sz="2000" dirty="0" smtClean="0">
                <a:latin typeface="Times New Roman" pitchFamily="18" charset="0"/>
                <a:cs typeface="Times New Roman" pitchFamily="18" charset="0"/>
              </a:rPr>
              <a:t>It </a:t>
            </a:r>
            <a:r>
              <a:rPr lang="en-IN" sz="2000" dirty="0">
                <a:latin typeface="Times New Roman" pitchFamily="18" charset="0"/>
                <a:cs typeface="Times New Roman" pitchFamily="18" charset="0"/>
              </a:rPr>
              <a:t>is a prevalent market practice to engage eminent </a:t>
            </a:r>
            <a:r>
              <a:rPr lang="en-IN" sz="2000" dirty="0" smtClean="0">
                <a:latin typeface="Times New Roman" pitchFamily="18" charset="0"/>
                <a:cs typeface="Times New Roman" pitchFamily="18" charset="0"/>
              </a:rPr>
              <a:t>personalities (Actor/Actress/Influencer) </a:t>
            </a:r>
            <a:r>
              <a:rPr lang="en-IN" sz="2000" dirty="0">
                <a:latin typeface="Times New Roman" pitchFamily="18" charset="0"/>
                <a:cs typeface="Times New Roman" pitchFamily="18" charset="0"/>
              </a:rPr>
              <a:t>or </a:t>
            </a:r>
            <a:r>
              <a:rPr lang="en-IN" sz="2000" dirty="0" smtClean="0">
                <a:latin typeface="Times New Roman" pitchFamily="18" charset="0"/>
                <a:cs typeface="Times New Roman" pitchFamily="18" charset="0"/>
              </a:rPr>
              <a:t>celebrities (Bollywood/Cricket) </a:t>
            </a:r>
            <a:r>
              <a:rPr lang="en-IN" sz="2000" dirty="0">
                <a:latin typeface="Times New Roman" pitchFamily="18" charset="0"/>
                <a:cs typeface="Times New Roman" pitchFamily="18" charset="0"/>
              </a:rPr>
              <a:t>for the endorsement of products. </a:t>
            </a:r>
            <a:endParaRPr lang="en-IN" sz="2000" dirty="0" smtClean="0">
              <a:latin typeface="Times New Roman" pitchFamily="18" charset="0"/>
              <a:cs typeface="Times New Roman" pitchFamily="18" charset="0"/>
            </a:endParaRPr>
          </a:p>
          <a:p>
            <a:pPr algn="just"/>
            <a:endParaRPr lang="en-IN" sz="2000" dirty="0" smtClean="0">
              <a:latin typeface="Times New Roman" pitchFamily="18" charset="0"/>
              <a:cs typeface="Times New Roman" pitchFamily="18" charset="0"/>
            </a:endParaRPr>
          </a:p>
          <a:p>
            <a:pPr marL="285750" indent="-285750" algn="just">
              <a:buFont typeface="Arial" pitchFamily="34" charset="0"/>
              <a:buChar char="•"/>
            </a:pPr>
            <a:r>
              <a:rPr lang="en-IN" sz="2000" dirty="0" smtClean="0">
                <a:latin typeface="Times New Roman" pitchFamily="18" charset="0"/>
                <a:cs typeface="Times New Roman" pitchFamily="18" charset="0"/>
              </a:rPr>
              <a:t>Such personalities/endorsers </a:t>
            </a:r>
            <a:r>
              <a:rPr lang="en-IN" sz="2000" dirty="0">
                <a:latin typeface="Times New Roman" pitchFamily="18" charset="0"/>
                <a:cs typeface="Times New Roman" pitchFamily="18" charset="0"/>
              </a:rPr>
              <a:t>are deployed to make advertisements which are often </a:t>
            </a:r>
            <a:r>
              <a:rPr lang="en-IN" sz="2000" dirty="0" smtClean="0">
                <a:latin typeface="Times New Roman" pitchFamily="18" charset="0"/>
                <a:cs typeface="Times New Roman" pitchFamily="18" charset="0"/>
              </a:rPr>
              <a:t>misleading </a:t>
            </a:r>
            <a:r>
              <a:rPr lang="en-IN" sz="2000" b="1" dirty="0" smtClean="0">
                <a:latin typeface="Times New Roman" pitchFamily="18" charset="0"/>
                <a:cs typeface="Times New Roman" pitchFamily="18" charset="0"/>
              </a:rPr>
              <a:t>(FAIR &amp; LOVELY) </a:t>
            </a:r>
            <a:r>
              <a:rPr lang="en-IN" sz="2000" dirty="0">
                <a:latin typeface="Times New Roman" pitchFamily="18" charset="0"/>
                <a:cs typeface="Times New Roman" pitchFamily="18" charset="0"/>
              </a:rPr>
              <a:t>by making unrealistic claims. In such cases, it becomes important for the endorser to take the onus and exercise due diligence to verify the veracity of the claims made in the advertisement to refute liability claims</a:t>
            </a:r>
            <a:r>
              <a:rPr lang="en-IN" sz="2000" dirty="0" smtClean="0">
                <a:latin typeface="Times New Roman" pitchFamily="18" charset="0"/>
                <a:cs typeface="Times New Roman" pitchFamily="18" charset="0"/>
              </a:rPr>
              <a:t>.</a:t>
            </a: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3236716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1028343"/>
            <a:ext cx="7416824" cy="4708981"/>
          </a:xfrm>
          <a:prstGeom prst="rect">
            <a:avLst/>
          </a:prstGeom>
        </p:spPr>
        <p:txBody>
          <a:bodyPr wrap="square">
            <a:spAutoFit/>
          </a:bodyPr>
          <a:lstStyle/>
          <a:p>
            <a:pPr marL="285750" indent="-285750" algn="just">
              <a:buFont typeface="Arial" pitchFamily="34" charset="0"/>
              <a:buChar char="•"/>
            </a:pPr>
            <a:r>
              <a:rPr lang="en-IN" sz="2000" dirty="0">
                <a:latin typeface="Times New Roman" pitchFamily="18" charset="0"/>
                <a:cs typeface="Times New Roman" pitchFamily="18" charset="0"/>
              </a:rPr>
              <a:t>Under the New Act, the Central Consumer Protection Authority ("Central Authority"), has the power to issue directions and penalties against false and misleading </a:t>
            </a:r>
            <a:r>
              <a:rPr lang="en-IN" sz="2000" dirty="0" smtClean="0">
                <a:latin typeface="Times New Roman" pitchFamily="18" charset="0"/>
                <a:cs typeface="Times New Roman" pitchFamily="18" charset="0"/>
              </a:rPr>
              <a:t>advertisements. </a:t>
            </a:r>
          </a:p>
          <a:p>
            <a:pPr algn="just"/>
            <a:endParaRPr lang="en-IN" sz="2000" dirty="0" smtClean="0">
              <a:latin typeface="Times New Roman" pitchFamily="18" charset="0"/>
              <a:cs typeface="Times New Roman" pitchFamily="18" charset="0"/>
            </a:endParaRPr>
          </a:p>
          <a:p>
            <a:pPr marL="285750" indent="-285750" algn="just">
              <a:buFont typeface="Arial" pitchFamily="34" charset="0"/>
              <a:buChar char="•"/>
            </a:pPr>
            <a:r>
              <a:rPr lang="en-IN" sz="2000" dirty="0" smtClean="0">
                <a:latin typeface="Times New Roman" pitchFamily="18" charset="0"/>
                <a:cs typeface="Times New Roman" pitchFamily="18" charset="0"/>
              </a:rPr>
              <a:t>If satisfied </a:t>
            </a:r>
            <a:r>
              <a:rPr lang="en-IN" sz="2000" dirty="0">
                <a:latin typeface="Times New Roman" pitchFamily="18" charset="0"/>
                <a:cs typeface="Times New Roman" pitchFamily="18" charset="0"/>
              </a:rPr>
              <a:t>after </a:t>
            </a:r>
            <a:r>
              <a:rPr lang="en-IN" sz="2000" dirty="0" smtClean="0">
                <a:latin typeface="Times New Roman" pitchFamily="18" charset="0"/>
                <a:cs typeface="Times New Roman" pitchFamily="18" charset="0"/>
              </a:rPr>
              <a:t>investigation </a:t>
            </a:r>
            <a:r>
              <a:rPr lang="en-IN" sz="2000" dirty="0">
                <a:latin typeface="Times New Roman" pitchFamily="18" charset="0"/>
                <a:cs typeface="Times New Roman" pitchFamily="18" charset="0"/>
              </a:rPr>
              <a:t>that any advertisement is false or misleading and is prejudicial to the interest of any consumer or is in contravention of consumer rights, it may, by order, issue directions to the concerned trader or manufacturer or endorser or advertiser or publisher, as the case may be, to discontinue such </a:t>
            </a:r>
            <a:r>
              <a:rPr lang="en-IN" sz="2000" dirty="0" smtClean="0">
                <a:latin typeface="Times New Roman" pitchFamily="18" charset="0"/>
                <a:cs typeface="Times New Roman" pitchFamily="18" charset="0"/>
              </a:rPr>
              <a:t>advertisement.</a:t>
            </a:r>
          </a:p>
          <a:p>
            <a:pPr algn="just"/>
            <a:endParaRPr lang="en-IN" sz="2000" dirty="0" smtClean="0">
              <a:latin typeface="Times New Roman" pitchFamily="18" charset="0"/>
              <a:cs typeface="Times New Roman" pitchFamily="18" charset="0"/>
            </a:endParaRPr>
          </a:p>
          <a:p>
            <a:pPr marL="285750" indent="-285750" algn="just">
              <a:buFont typeface="Arial" pitchFamily="34" charset="0"/>
              <a:buChar char="•"/>
            </a:pPr>
            <a:r>
              <a:rPr lang="en-IN" sz="2000" dirty="0">
                <a:latin typeface="Times New Roman" pitchFamily="18" charset="0"/>
                <a:cs typeface="Times New Roman" pitchFamily="18" charset="0"/>
              </a:rPr>
              <a:t>If a misleading advertisement is found to be </a:t>
            </a:r>
            <a:r>
              <a:rPr lang="en-IN" sz="2000" b="1" dirty="0">
                <a:latin typeface="Times New Roman" pitchFamily="18" charset="0"/>
                <a:cs typeface="Times New Roman" pitchFamily="18" charset="0"/>
              </a:rPr>
              <a:t>prejudicial to the interest of consumers</a:t>
            </a:r>
            <a:r>
              <a:rPr lang="en-IN" sz="2000" dirty="0">
                <a:latin typeface="Times New Roman" pitchFamily="18" charset="0"/>
                <a:cs typeface="Times New Roman" pitchFamily="18" charset="0"/>
              </a:rPr>
              <a:t>, then the Central Authority may impose a penalty of up to Rs. </a:t>
            </a:r>
            <a:r>
              <a:rPr lang="en-IN" sz="2000" dirty="0" smtClean="0">
                <a:latin typeface="Times New Roman" pitchFamily="18" charset="0"/>
                <a:cs typeface="Times New Roman" pitchFamily="18" charset="0"/>
              </a:rPr>
              <a:t>10,00,000/- </a:t>
            </a:r>
            <a:r>
              <a:rPr lang="en-IN" sz="2000" b="1" u="sng" dirty="0" smtClean="0">
                <a:latin typeface="Times New Roman" pitchFamily="18" charset="0"/>
                <a:cs typeface="Times New Roman" pitchFamily="18" charset="0"/>
              </a:rPr>
              <a:t>on </a:t>
            </a:r>
            <a:r>
              <a:rPr lang="en-IN" sz="2000" b="1" u="sng" dirty="0">
                <a:latin typeface="Times New Roman" pitchFamily="18" charset="0"/>
                <a:cs typeface="Times New Roman" pitchFamily="18" charset="0"/>
              </a:rPr>
              <a:t>a manufacturer</a:t>
            </a:r>
            <a:r>
              <a:rPr lang="en-IN" sz="2000" dirty="0">
                <a:latin typeface="Times New Roman" pitchFamily="18" charset="0"/>
                <a:cs typeface="Times New Roman" pitchFamily="18" charset="0"/>
              </a:rPr>
              <a:t>. In case of a subsequent offence, the fine may extend to Rs. 50,00,000/- </a:t>
            </a:r>
          </a:p>
          <a:p>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248147073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1346</TotalTime>
  <Words>4498</Words>
  <Application>Microsoft Office PowerPoint</Application>
  <PresentationFormat>On-screen Show (4:3)</PresentationFormat>
  <Paragraphs>371</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Windows User</cp:lastModifiedBy>
  <cp:revision>662</cp:revision>
  <dcterms:created xsi:type="dcterms:W3CDTF">2018-01-06T11:25:52Z</dcterms:created>
  <dcterms:modified xsi:type="dcterms:W3CDTF">2024-02-06T11:39:48Z</dcterms:modified>
</cp:coreProperties>
</file>